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9"/>
  </p:notesMasterIdLst>
  <p:sldIdLst>
    <p:sldId id="256" r:id="rId2"/>
    <p:sldId id="285" r:id="rId3"/>
    <p:sldId id="257" r:id="rId4"/>
    <p:sldId id="282" r:id="rId5"/>
    <p:sldId id="295" r:id="rId6"/>
    <p:sldId id="296" r:id="rId7"/>
    <p:sldId id="267" r:id="rId8"/>
    <p:sldId id="268" r:id="rId9"/>
    <p:sldId id="260" r:id="rId10"/>
    <p:sldId id="265" r:id="rId11"/>
    <p:sldId id="298" r:id="rId12"/>
    <p:sldId id="297" r:id="rId13"/>
    <p:sldId id="293" r:id="rId14"/>
    <p:sldId id="294" r:id="rId15"/>
    <p:sldId id="290" r:id="rId16"/>
    <p:sldId id="292" r:id="rId17"/>
    <p:sldId id="287" r:id="rId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66"/>
    <a:srgbClr val="DBB7FF"/>
    <a:srgbClr val="F8BD5E"/>
    <a:srgbClr val="70140A"/>
    <a:srgbClr val="560979"/>
    <a:srgbClr val="5A063C"/>
    <a:srgbClr val="AC00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5" autoAdjust="0"/>
    <p:restoredTop sz="85473" autoAdjust="0"/>
  </p:normalViewPr>
  <p:slideViewPr>
    <p:cSldViewPr>
      <p:cViewPr>
        <p:scale>
          <a:sx n="66" d="100"/>
          <a:sy n="66" d="100"/>
        </p:scale>
        <p:origin x="-763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658A867-5F19-4ABE-96D7-592A311504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4F123-2BD0-423D-8C15-B7CCECC1530F}" type="slidenum">
              <a:rPr lang="en-US">
                <a:latin typeface="Arial" pitchFamily="34" charset="0"/>
              </a:rPr>
              <a:pPr/>
              <a:t>3</a:t>
            </a:fld>
            <a:endParaRPr lang="th-TH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977B7-5DC7-4708-A500-6A17704762B6}" type="slidenum">
              <a:rPr lang="en-US">
                <a:latin typeface="Arial" pitchFamily="34" charset="0"/>
              </a:rPr>
              <a:pPr/>
              <a:t>9</a:t>
            </a:fld>
            <a:endParaRPr lang="th-TH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554C7-7CD3-40BD-9705-7E01FA8E4467}" type="slidenum">
              <a:rPr lang="en-US">
                <a:latin typeface="Arial" pitchFamily="34" charset="0"/>
              </a:rPr>
              <a:pPr/>
              <a:t>10</a:t>
            </a:fld>
            <a:endParaRPr lang="th-TH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8EA97-1E72-464B-9572-F0CFF5D6E044}" type="slidenum">
              <a:rPr lang="en-US">
                <a:latin typeface="Arial" pitchFamily="34" charset="0"/>
              </a:rPr>
              <a:pPr/>
              <a:t>12</a:t>
            </a:fld>
            <a:endParaRPr lang="th-TH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56B99-39DC-4DE3-8953-08DE6DF9EF9F}" type="slidenum">
              <a:rPr lang="en-US"/>
              <a:pPr/>
              <a:t>17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A633-636B-4C92-87BA-E696D05AA72D}" type="datetime1">
              <a:rPr lang="th-TH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8D71-1C3B-491B-8460-3EEB0A97339F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4F55-BA19-479E-848E-A22721126A23}" type="datetime1">
              <a:rPr lang="th-TH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3169-7D73-4F9F-BE52-85A119FD353E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D0AF-E353-4DDB-A5FF-ABF2D3B9AC31}" type="datetime1">
              <a:rPr lang="th-TH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543D-B22D-4A8D-BFD2-7627CCC6ED77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th-T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th-TH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th-TH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search.do?action=search&amp;direction=desc&amp;queryText=yersinia&amp;sort=date&amp;subset=mmwr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Yersinia </a:t>
            </a:r>
            <a:r>
              <a:rPr lang="en-US" i="1" dirty="0" err="1" smtClean="0"/>
              <a:t>enterocolitica</a:t>
            </a:r>
            <a:endParaRPr lang="en-US" i="1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3CE8906-A719-4543-9A18-9B4BB126A247}" type="datetime1">
              <a:rPr lang="th-TH">
                <a:latin typeface="Arial" pitchFamily="34" charset="0"/>
              </a:rPr>
              <a:pPr/>
              <a:t>04/09/56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49FF88-64E3-4064-AC35-AC9116D0689D}" type="slidenum">
              <a:rPr lang="en-US" altLang="en-US">
                <a:latin typeface="Arial" pitchFamily="34" charset="0"/>
              </a:rPr>
              <a:pPr/>
              <a:t>1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Yersiniosis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790700"/>
            <a:ext cx="8258204" cy="430212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Onset </a:t>
            </a:r>
            <a:r>
              <a:rPr lang="en-US" sz="2200" dirty="0" smtClean="0"/>
              <a:t>illness</a:t>
            </a:r>
            <a:endParaRPr lang="th-TH" sz="2200" dirty="0" smtClean="0"/>
          </a:p>
          <a:p>
            <a:pPr eaLnBrk="1" hangingPunct="1"/>
            <a:r>
              <a:rPr lang="en-US" sz="2200" dirty="0" smtClean="0"/>
              <a:t>Occasional </a:t>
            </a:r>
            <a:r>
              <a:rPr lang="en-US" sz="2200" i="1" dirty="0" smtClean="0"/>
              <a:t>Y. </a:t>
            </a:r>
            <a:r>
              <a:rPr lang="en-US" sz="2200" i="1" dirty="0" err="1" smtClean="0"/>
              <a:t>enterocolitica</a:t>
            </a:r>
            <a:r>
              <a:rPr lang="en-US" sz="2200" dirty="0" smtClean="0"/>
              <a:t> GI infection followed by arthritis of peripheral joints</a:t>
            </a:r>
            <a:r>
              <a:rPr lang="th-TH" sz="2200" dirty="0" smtClean="0"/>
              <a:t> </a:t>
            </a:r>
          </a:p>
          <a:p>
            <a:pPr lvl="1" eaLnBrk="1" hangingPunct="1"/>
            <a:r>
              <a:rPr lang="en-US" sz="2000" dirty="0" smtClean="0"/>
              <a:t>2 - 6 weeks after intestinal infection clears</a:t>
            </a:r>
            <a:r>
              <a:rPr lang="th-TH" sz="2000" dirty="0" smtClean="0"/>
              <a:t> </a:t>
            </a:r>
          </a:p>
          <a:p>
            <a:pPr lvl="1" eaLnBrk="1" hangingPunct="1">
              <a:buSzPct val="100000"/>
              <a:buFont typeface="Symbol" pitchFamily="18" charset="2"/>
              <a:buChar char=""/>
            </a:pPr>
            <a:r>
              <a:rPr lang="en-US" sz="2000" dirty="0" smtClean="0"/>
              <a:t>C</a:t>
            </a:r>
            <a:r>
              <a:rPr lang="th-TH" sz="2000" dirty="0" smtClean="0"/>
              <a:t>alled reactive arthritis (Reither</a:t>
            </a:r>
            <a:r>
              <a:rPr lang="en-US" sz="2000" dirty="0" smtClean="0">
                <a:latin typeface="Times New Roman" pitchFamily="18" charset="0"/>
              </a:rPr>
              <a:t>’</a:t>
            </a:r>
            <a:r>
              <a:rPr lang="th-TH" sz="2000" dirty="0" smtClean="0"/>
              <a:t>s syndrome)</a:t>
            </a:r>
          </a:p>
          <a:p>
            <a:pPr lvl="1" eaLnBrk="1" hangingPunct="1"/>
            <a:r>
              <a:rPr lang="th-TH" sz="2000" dirty="0" smtClean="0"/>
              <a:t>may occur even in the absence of obvious symptoms. </a:t>
            </a:r>
          </a:p>
        </p:txBody>
      </p:sp>
      <p:sp>
        <p:nvSpPr>
          <p:cNvPr id="16386" name="عنصر نائب للتاريخ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3B807CA-1E61-4372-A3FA-CDCF23BA6FB2}" type="datetime1">
              <a:rPr lang="th-TH">
                <a:latin typeface="Arial" pitchFamily="34" charset="0"/>
              </a:rPr>
              <a:pPr/>
              <a:t>04/09/56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1638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74296C3-4F13-4FA3-8FF0-5D03ED653274}" type="slidenum">
              <a:rPr lang="en-US" altLang="en-US">
                <a:latin typeface="Arial" pitchFamily="34" charset="0"/>
              </a:rPr>
              <a:pPr/>
              <a:t>10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972452" cy="44116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http://www.cdc.gov/search.do?action=search&amp;direction=desc&amp;queryText=yersinia&amp;sort=date&amp;subset=mmwr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D0AF-E353-4DDB-A5FF-ABF2D3B9AC31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A543D-B22D-4A8D-BFD2-7627CCC6ED77}" type="slidenum">
              <a:rPr lang="en-US" altLang="en-US" smtClean="0"/>
              <a:pPr>
                <a:defRPr/>
              </a:pPr>
              <a:t>11</a:t>
            </a:fld>
            <a:endParaRPr lang="th-TH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/>
              <a:t>Y. </a:t>
            </a:r>
            <a:r>
              <a:rPr lang="en-US" i="1" dirty="0" err="1" smtClean="0"/>
              <a:t>enterocolitica</a:t>
            </a:r>
            <a:r>
              <a:rPr lang="en-US" i="1" dirty="0" smtClean="0"/>
              <a:t> </a:t>
            </a:r>
            <a:endParaRPr lang="en-US" i="1" dirty="0" smtClean="0"/>
          </a:p>
        </p:txBody>
      </p:sp>
      <p:sp>
        <p:nvSpPr>
          <p:cNvPr id="12291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12C5C8D-730B-429C-95B3-6CF410F8AA62}" type="slidenum">
              <a:rPr lang="en-US" altLang="en-US">
                <a:latin typeface="Arial" pitchFamily="34" charset="0"/>
              </a:rPr>
              <a:pPr/>
              <a:t>12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Low temperature pathogen</a:t>
            </a:r>
          </a:p>
          <a:p>
            <a:pPr lvl="1" eaLnBrk="1" hangingPunct="1"/>
            <a:r>
              <a:rPr lang="en-US" dirty="0" smtClean="0"/>
              <a:t>Able to grow at 4</a:t>
            </a:r>
            <a:r>
              <a:rPr lang="en-US" dirty="0" smtClean="0">
                <a:cs typeface="Arial" pitchFamily="34" charset="0"/>
              </a:rPr>
              <a:t>°C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Some biochemical characteristics are temperature dependent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E</a:t>
            </a:r>
            <a:r>
              <a:rPr lang="en-US" dirty="0" smtClean="0">
                <a:cs typeface="Arial" pitchFamily="34" charset="0"/>
              </a:rPr>
              <a:t>xpose </a:t>
            </a:r>
            <a:r>
              <a:rPr lang="en-US" dirty="0" smtClean="0">
                <a:cs typeface="Arial" pitchFamily="34" charset="0"/>
              </a:rPr>
              <a:t>at 28-30°C but not at 37°C</a:t>
            </a:r>
          </a:p>
          <a:p>
            <a:pPr lvl="2" eaLnBrk="1" hangingPunct="1"/>
            <a:r>
              <a:rPr lang="en-US" dirty="0" smtClean="0">
                <a:cs typeface="Arial" pitchFamily="34" charset="0"/>
              </a:rPr>
              <a:t>Mobile below 30°C but not at 37°C</a:t>
            </a:r>
          </a:p>
          <a:p>
            <a:pPr lvl="2" eaLnBrk="1" hangingPunct="1"/>
            <a:r>
              <a:rPr lang="en-US" dirty="0" smtClean="0">
                <a:cs typeface="Arial" pitchFamily="34" charset="0"/>
              </a:rPr>
              <a:t>Incubation at 37°C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cs typeface="Arial" pitchFamily="34" charset="0"/>
              </a:rPr>
              <a:t>loss of the virulence </a:t>
            </a:r>
            <a:endParaRPr lang="en-US" dirty="0" smtClean="0">
              <a:cs typeface="Arial" pitchFamily="34" charset="0"/>
            </a:endParaRPr>
          </a:p>
          <a:p>
            <a:pPr lvl="2" eaLnBrk="1" hangingPunct="1">
              <a:buNone/>
            </a:pPr>
            <a:r>
              <a:rPr lang="en-US" dirty="0" smtClean="0">
                <a:cs typeface="Arial" pitchFamily="34" charset="0"/>
              </a:rPr>
              <a:t>plasmid </a:t>
            </a:r>
            <a:r>
              <a:rPr lang="en-US" dirty="0" smtClean="0">
                <a:cs typeface="Arial" pitchFamily="34" charset="0"/>
              </a:rPr>
              <a:t>&amp; plasmid mediated properties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Yersinia is </a:t>
            </a:r>
            <a:r>
              <a:rPr lang="en-US" sz="2400" dirty="0" err="1" smtClean="0"/>
              <a:t>psychrotroph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So, may continue to grow under refrigeration</a:t>
            </a:r>
          </a:p>
          <a:p>
            <a:pPr lvl="2" eaLnBrk="1" hangingPunct="1"/>
            <a:endParaRPr lang="en-US" dirty="0" smtClean="0">
              <a:cs typeface="Arial" pitchFamily="34" charset="0"/>
            </a:endParaRPr>
          </a:p>
        </p:txBody>
      </p:sp>
      <p:pic>
        <p:nvPicPr>
          <p:cNvPr id="6" name="Picture 6" descr="motile1"/>
          <p:cNvPicPr>
            <a:picLocks noChangeAspect="1" noChangeArrowheads="1"/>
          </p:cNvPicPr>
          <p:nvPr/>
        </p:nvPicPr>
        <p:blipFill>
          <a:blip r:embed="rId3"/>
          <a:srcRect l="13158" t="22814" r="10525" b="6843"/>
          <a:stretch>
            <a:fillRect/>
          </a:stretch>
        </p:blipFill>
        <p:spPr>
          <a:xfrm>
            <a:off x="6572264" y="3000372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D0AF-E353-4DDB-A5FF-ABF2D3B9AC31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A543D-B22D-4A8D-BFD2-7627CCC6ED77}" type="slidenum">
              <a:rPr lang="en-US" altLang="en-US" smtClean="0"/>
              <a:pPr>
                <a:defRPr/>
              </a:pPr>
              <a:t>13</a:t>
            </a:fld>
            <a:endParaRPr lang="th-TH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3774" t="15567" r="21109" b="8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 i="1" dirty="0" smtClean="0">
                <a:latin typeface="Arial" pitchFamily="34" charset="0"/>
              </a:rPr>
              <a:t>Yersinia</a:t>
            </a:r>
            <a:r>
              <a:rPr lang="en-US" sz="3200" dirty="0" smtClean="0">
                <a:latin typeface="Arial" pitchFamily="34" charset="0"/>
              </a:rPr>
              <a:t> species </a:t>
            </a:r>
            <a:r>
              <a:rPr lang="en-US" sz="3200" dirty="0" smtClean="0">
                <a:latin typeface="Arial" pitchFamily="34" charset="0"/>
              </a:rPr>
              <a:t>have </a:t>
            </a:r>
            <a:r>
              <a:rPr lang="en-US" sz="3200" dirty="0" smtClean="0">
                <a:latin typeface="Arial" pitchFamily="34" charset="0"/>
              </a:rPr>
              <a:t>a smaller colony diameter than other member of </a:t>
            </a:r>
            <a:r>
              <a:rPr lang="en-US" sz="3200" i="1" dirty="0" smtClean="0">
                <a:latin typeface="Arial" pitchFamily="34" charset="0"/>
              </a:rPr>
              <a:t>Enterobacteriaceae</a:t>
            </a:r>
            <a:r>
              <a:rPr lang="en-US" sz="3200" dirty="0" smtClean="0">
                <a:latin typeface="Arial" pitchFamily="34" charset="0"/>
              </a:rPr>
              <a:t> such as </a:t>
            </a:r>
            <a:r>
              <a:rPr lang="en-US" sz="3200" i="1" dirty="0" smtClean="0">
                <a:latin typeface="Arial" pitchFamily="34" charset="0"/>
              </a:rPr>
              <a:t>E. </a:t>
            </a:r>
            <a:r>
              <a:rPr lang="en-US" sz="3200" i="1" dirty="0" smtClean="0">
                <a:latin typeface="Arial" pitchFamily="34" charset="0"/>
              </a:rPr>
              <a:t>coli</a:t>
            </a:r>
            <a:endParaRPr lang="en-US" sz="3200" i="1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438D71-1C3B-491B-8460-3EEB0A97339F}" type="slidenum">
              <a:rPr lang="en-US" altLang="en-US" smtClean="0"/>
              <a:pPr>
                <a:defRPr/>
              </a:pPr>
              <a:t>14</a:t>
            </a:fld>
            <a:endParaRPr lang="th-TH" altLang="en-US"/>
          </a:p>
        </p:txBody>
      </p:sp>
      <p:pic>
        <p:nvPicPr>
          <p:cNvPr id="8" name="Picture 5" descr="tlef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508" r="2481"/>
          <a:stretch>
            <a:fillRect/>
          </a:stretch>
        </p:blipFill>
        <p:spPr>
          <a:xfrm>
            <a:off x="5000628" y="1851183"/>
            <a:ext cx="3071321" cy="1864997"/>
          </a:xfrm>
          <a:noFill/>
        </p:spPr>
      </p:pic>
      <p:pic>
        <p:nvPicPr>
          <p:cNvPr id="9" name="Content Placeholder 8" descr="lef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2596" r="2756"/>
          <a:stretch>
            <a:fillRect/>
          </a:stretch>
        </p:blipFill>
        <p:spPr>
          <a:xfrm>
            <a:off x="5072067" y="3929066"/>
            <a:ext cx="2995922" cy="208965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D0AF-E353-4DDB-A5FF-ABF2D3B9AC31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A543D-B22D-4A8D-BFD2-7627CCC6ED77}" type="slidenum">
              <a:rPr lang="en-US" altLang="en-US" smtClean="0"/>
              <a:pPr>
                <a:defRPr/>
              </a:pPr>
              <a:t>15</a:t>
            </a:fld>
            <a:endParaRPr lang="th-TH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731" t="33333" r="15126" b="1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D0AF-E353-4DDB-A5FF-ABF2D3B9AC31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A543D-B22D-4A8D-BFD2-7627CCC6ED77}" type="slidenum">
              <a:rPr lang="en-US" altLang="en-US" smtClean="0"/>
              <a:pPr>
                <a:defRPr/>
              </a:pPr>
              <a:t>16</a:t>
            </a:fld>
            <a:endParaRPr lang="th-TH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0518" t="15567" r="22878" b="246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Prevent Food Poisoning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543824" cy="4411662"/>
          </a:xfrm>
        </p:spPr>
        <p:txBody>
          <a:bodyPr/>
          <a:lstStyle/>
          <a:p>
            <a:r>
              <a:rPr lang="en-US" sz="2800" dirty="0" smtClean="0"/>
              <a:t>Wash </a:t>
            </a:r>
            <a:r>
              <a:rPr lang="en-US" sz="2800" dirty="0"/>
              <a:t>hands thoroughly</a:t>
            </a:r>
          </a:p>
          <a:p>
            <a:r>
              <a:rPr lang="en-US" sz="2800" dirty="0" smtClean="0"/>
              <a:t>Don’t </a:t>
            </a:r>
            <a:r>
              <a:rPr lang="en-US" sz="2800" dirty="0"/>
              <a:t>eat raw or undercooked meat</a:t>
            </a:r>
          </a:p>
          <a:p>
            <a:r>
              <a:rPr lang="en-US" sz="2800" dirty="0" smtClean="0"/>
              <a:t>Drink </a:t>
            </a:r>
            <a:r>
              <a:rPr lang="en-US" sz="2800" dirty="0"/>
              <a:t>only pasteurized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err="1" smtClean="0"/>
              <a:t>Calssification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FF17-7A95-4FB6-B368-E212509E6EFA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271F92-4E2F-42E1-9B40-117CAF036304}" type="slidenum">
              <a:rPr lang="en-US" altLang="en-US" smtClean="0"/>
              <a:pPr>
                <a:defRPr/>
              </a:pPr>
              <a:t>2</a:t>
            </a:fld>
            <a:endParaRPr lang="th-TH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Kingdom: 	Bacteria</a:t>
            </a:r>
          </a:p>
          <a:p>
            <a:r>
              <a:rPr lang="en-US" dirty="0" smtClean="0"/>
              <a:t>Phylum: 	Proteobacteria</a:t>
            </a:r>
          </a:p>
          <a:p>
            <a:r>
              <a:rPr lang="en-US" dirty="0" smtClean="0"/>
              <a:t>Class: 	Gamma Proteobacteria</a:t>
            </a:r>
          </a:p>
          <a:p>
            <a:r>
              <a:rPr lang="en-US" dirty="0" smtClean="0"/>
              <a:t>Order: 	Enterobacteriales</a:t>
            </a:r>
          </a:p>
          <a:p>
            <a:r>
              <a:rPr lang="en-US" dirty="0" smtClean="0"/>
              <a:t>Family: 	Enterobacteriaceae</a:t>
            </a:r>
          </a:p>
          <a:p>
            <a:r>
              <a:rPr lang="en-US" dirty="0" smtClean="0"/>
              <a:t>Genus: 	</a:t>
            </a:r>
            <a:r>
              <a:rPr lang="en-US" i="1" dirty="0" smtClean="0"/>
              <a:t>Yersinia</a:t>
            </a:r>
          </a:p>
          <a:p>
            <a:r>
              <a:rPr lang="en-US" dirty="0" smtClean="0"/>
              <a:t>Species:	</a:t>
            </a:r>
            <a:r>
              <a:rPr lang="en-US" b="1" dirty="0" smtClean="0"/>
              <a:t>Y</a:t>
            </a:r>
            <a:r>
              <a:rPr lang="en-US" b="1" i="1" dirty="0" smtClean="0"/>
              <a:t>. </a:t>
            </a:r>
            <a:r>
              <a:rPr lang="en-US" b="1" i="1" dirty="0" err="1" smtClean="0"/>
              <a:t>enterocolitica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Yersinia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546600" cy="47339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Member of </a:t>
            </a:r>
            <a:r>
              <a:rPr lang="en-US" sz="2600" i="1" dirty="0" smtClean="0"/>
              <a:t>Enterobacteriaceae</a:t>
            </a:r>
          </a:p>
          <a:p>
            <a:pPr lvl="1" eaLnBrk="1" hangingPunct="1"/>
            <a:r>
              <a:rPr lang="en-US" sz="2200" dirty="0" smtClean="0"/>
              <a:t>Gram negative, small rod shape</a:t>
            </a:r>
          </a:p>
          <a:p>
            <a:pPr lvl="2" eaLnBrk="1" hangingPunct="1"/>
            <a:r>
              <a:rPr lang="en-US" sz="2100" i="1" dirty="0" smtClean="0"/>
              <a:t>Y. </a:t>
            </a:r>
            <a:r>
              <a:rPr lang="en-US" sz="2100" i="1" dirty="0" err="1" smtClean="0"/>
              <a:t>enterocolitica</a:t>
            </a:r>
            <a:r>
              <a:rPr lang="en-US" sz="2100" i="1" dirty="0" smtClean="0"/>
              <a:t> </a:t>
            </a:r>
            <a:endParaRPr lang="en-US" sz="2100" i="1" dirty="0" smtClean="0"/>
          </a:p>
          <a:p>
            <a:pPr lvl="2" eaLnBrk="1" hangingPunct="1"/>
            <a:r>
              <a:rPr lang="en-US" sz="2100" i="1" dirty="0" smtClean="0"/>
              <a:t>Y. </a:t>
            </a:r>
            <a:r>
              <a:rPr lang="en-US" sz="2100" i="1" dirty="0" err="1" smtClean="0"/>
              <a:t>pseudotuberculosis</a:t>
            </a:r>
            <a:endParaRPr lang="en-US" sz="2100" i="1" dirty="0" smtClean="0"/>
          </a:p>
          <a:p>
            <a:pPr lvl="2" eaLnBrk="1" hangingPunct="1"/>
            <a:r>
              <a:rPr lang="en-US" sz="2100" i="1" dirty="0" smtClean="0"/>
              <a:t>Y. </a:t>
            </a:r>
            <a:r>
              <a:rPr lang="en-US" sz="2100" i="1" dirty="0" err="1" smtClean="0"/>
              <a:t>pestis</a:t>
            </a:r>
            <a:endParaRPr lang="en-US" sz="2100" i="1" dirty="0" smtClean="0"/>
          </a:p>
        </p:txBody>
      </p:sp>
      <p:sp>
        <p:nvSpPr>
          <p:cNvPr id="6146" name="عنصر نائب للتاريخ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012C42-78A6-48F2-9925-4F6666094353}" type="datetime1">
              <a:rPr lang="th-TH">
                <a:latin typeface="Arial" pitchFamily="34" charset="0"/>
              </a:rPr>
              <a:pPr/>
              <a:t>04/09/56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6147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0E63A7B-184F-4FF2-8150-7946ABD9CE07}" type="slidenum">
              <a:rPr lang="en-US" altLang="en-US">
                <a:latin typeface="Arial" pitchFamily="34" charset="0"/>
              </a:rPr>
              <a:pPr/>
              <a:t>3</a:t>
            </a:fld>
            <a:endParaRPr lang="th-TH" altLang="en-US">
              <a:latin typeface="Arial" pitchFamily="34" charset="0"/>
            </a:endParaRPr>
          </a:p>
        </p:txBody>
      </p:sp>
      <p:pic>
        <p:nvPicPr>
          <p:cNvPr id="11" name="Picture 7" descr="yersiniaenterocolitic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1785926"/>
            <a:ext cx="3786214" cy="40005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Public health significance</a:t>
            </a:r>
            <a:endParaRPr lang="en-GB" dirty="0" smtClean="0"/>
          </a:p>
        </p:txBody>
      </p:sp>
      <p:sp>
        <p:nvSpPr>
          <p:cNvPr id="7171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6686550" cy="4411662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r>
              <a:rPr lang="en-US" i="1" dirty="0" smtClean="0"/>
              <a:t>Y</a:t>
            </a:r>
            <a:r>
              <a:rPr lang="en-US" i="1" dirty="0" smtClean="0"/>
              <a:t>. </a:t>
            </a:r>
            <a:r>
              <a:rPr lang="en-US" i="1" dirty="0" err="1" smtClean="0"/>
              <a:t>enterocolitica</a:t>
            </a:r>
            <a:r>
              <a:rPr lang="en-US" i="1" dirty="0" smtClean="0"/>
              <a:t>, Y. </a:t>
            </a:r>
            <a:r>
              <a:rPr lang="en-US" i="1" dirty="0" err="1" smtClean="0"/>
              <a:t>pseudotuberculosis</a:t>
            </a:r>
            <a:r>
              <a:rPr lang="en-US" i="1" dirty="0" smtClean="0"/>
              <a:t>, Y. </a:t>
            </a:r>
            <a:r>
              <a:rPr lang="en-US" i="1" dirty="0" err="1" smtClean="0"/>
              <a:t>pestis</a:t>
            </a:r>
            <a:r>
              <a:rPr lang="en-US" i="1" dirty="0" smtClean="0"/>
              <a:t> </a:t>
            </a:r>
            <a:r>
              <a:rPr lang="en-US" dirty="0" smtClean="0"/>
              <a:t>are the three pathogenic species</a:t>
            </a:r>
          </a:p>
          <a:p>
            <a:pPr lvl="2" eaLnBrk="1" hangingPunct="1">
              <a:buFontTx/>
              <a:buChar char="•"/>
            </a:pPr>
            <a:r>
              <a:rPr lang="en-US" i="1" dirty="0" smtClean="0"/>
              <a:t>Y. </a:t>
            </a:r>
            <a:r>
              <a:rPr lang="en-US" i="1" dirty="0" err="1" smtClean="0"/>
              <a:t>enterocolitica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Y. </a:t>
            </a:r>
            <a:r>
              <a:rPr lang="en-US" i="1" dirty="0" err="1" smtClean="0"/>
              <a:t>pseudotuberculosis</a:t>
            </a:r>
            <a:r>
              <a:rPr lang="en-US" i="1" dirty="0" smtClean="0"/>
              <a:t> </a:t>
            </a:r>
            <a:r>
              <a:rPr lang="en-US" dirty="0" smtClean="0"/>
              <a:t>cause the food borne disease.</a:t>
            </a:r>
          </a:p>
          <a:p>
            <a:pPr lvl="2" eaLnBrk="1" hangingPunct="1">
              <a:buFontTx/>
              <a:buChar char="•"/>
            </a:pPr>
            <a:r>
              <a:rPr lang="en-US" i="1" dirty="0" smtClean="0"/>
              <a:t>Y. </a:t>
            </a:r>
            <a:r>
              <a:rPr lang="en-US" i="1" dirty="0" err="1" smtClean="0"/>
              <a:t>p</a:t>
            </a:r>
            <a:r>
              <a:rPr lang="en-US" i="1" dirty="0" err="1" smtClean="0"/>
              <a:t>estis</a:t>
            </a:r>
            <a:r>
              <a:rPr lang="en-US" i="1" dirty="0" smtClean="0"/>
              <a:t> </a:t>
            </a:r>
            <a:r>
              <a:rPr lang="en-US" dirty="0" smtClean="0"/>
              <a:t>causes the bubonic plague or black death in </a:t>
            </a:r>
            <a:r>
              <a:rPr lang="en-US" dirty="0" smtClean="0"/>
              <a:t>Europe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7172" name="عنصر نائب للتاريخ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01809B8-8993-4864-B572-4882CAE3BFF8}" type="datetime1">
              <a:rPr lang="th-TH">
                <a:latin typeface="Arial" pitchFamily="34" charset="0"/>
              </a:rPr>
              <a:pPr/>
              <a:t>04/09/56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7173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797005D5-B7A8-460D-BEFA-DD544648DABA}" type="slidenum">
              <a:rPr lang="en-US" altLang="en-US">
                <a:latin typeface="Arial" pitchFamily="34" charset="0"/>
              </a:rPr>
              <a:pPr/>
              <a:t>4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Yersinia </a:t>
            </a:r>
            <a:r>
              <a:rPr lang="en-US" i="1" dirty="0" err="1" smtClean="0"/>
              <a:t>enterocolitica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115328" cy="4411662"/>
          </a:xfrm>
        </p:spPr>
        <p:txBody>
          <a:bodyPr>
            <a:normAutofit/>
          </a:bodyPr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O:3 </a:t>
            </a:r>
            <a:r>
              <a:rPr lang="en-US" sz="2400" dirty="0" smtClean="0"/>
              <a:t>and O:9 in Europe, O:8 in the US and O:5 and O:7 in Japan and Canada are specific to different geographical areas</a:t>
            </a:r>
            <a:endParaRPr lang="en-GB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infectious dose is of 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 bacteria or more </a:t>
            </a:r>
            <a:r>
              <a:rPr lang="en-US" sz="2400" dirty="0" smtClean="0"/>
              <a:t>orally</a:t>
            </a:r>
          </a:p>
          <a:p>
            <a:r>
              <a:rPr lang="en-US" sz="2400" dirty="0" smtClean="0"/>
              <a:t>The incubation period for this bacterium is between 3-10 </a:t>
            </a:r>
            <a:r>
              <a:rPr lang="en-US" sz="2400" dirty="0" smtClean="0"/>
              <a:t>day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DA633-636B-4C92-87BA-E696D05AA72D}" type="datetime1">
              <a:rPr lang="th-TH" smtClean="0"/>
              <a:pPr>
                <a:defRPr/>
              </a:pPr>
              <a:t>04/09/56</a:t>
            </a:fld>
            <a:endParaRPr lang="th-T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438D71-1C3B-491B-8460-3EEB0A97339F}" type="slidenum">
              <a:rPr lang="en-US" altLang="en-US" smtClean="0"/>
              <a:pPr>
                <a:defRPr/>
              </a:pPr>
              <a:t>5</a:t>
            </a:fld>
            <a:endParaRPr lang="th-TH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58204" cy="44116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Human-to-human </a:t>
            </a:r>
            <a:r>
              <a:rPr lang="en-US" sz="3200" dirty="0" smtClean="0"/>
              <a:t>transmission -  schools</a:t>
            </a:r>
            <a:r>
              <a:rPr lang="en-US" sz="3200" dirty="0" smtClean="0"/>
              <a:t>, daycares and hospitals</a:t>
            </a:r>
          </a:p>
          <a:p>
            <a:r>
              <a:rPr lang="en-US" sz="3200" dirty="0" smtClean="0"/>
              <a:t>Nosocomial infections and blood </a:t>
            </a:r>
            <a:r>
              <a:rPr lang="en-US" sz="3200" dirty="0" smtClean="0"/>
              <a:t>transfusion</a:t>
            </a:r>
            <a:endParaRPr lang="en-US" sz="3200" dirty="0" smtClean="0"/>
          </a:p>
          <a:p>
            <a:r>
              <a:rPr lang="en-US" sz="3200" dirty="0" smtClean="0"/>
              <a:t>Fecal-oral transmission from animal-to-human or consumption of contaminated foods (raw pork products, undercooked pork, tofu and unpasteurized milk have been shown to be a source of outbreaks) </a:t>
            </a:r>
            <a:endParaRPr lang="en-US" sz="3200" dirty="0" smtClean="0"/>
          </a:p>
          <a:p>
            <a:r>
              <a:rPr lang="en-US" sz="3200" dirty="0" smtClean="0"/>
              <a:t>Untreated </a:t>
            </a:r>
            <a:r>
              <a:rPr lang="en-US" sz="3200" dirty="0" smtClean="0"/>
              <a:t>water are also common modes of transmission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438D71-1C3B-491B-8460-3EEB0A97339F}" type="slidenum">
              <a:rPr lang="en-US" altLang="en-US" smtClean="0"/>
              <a:pPr>
                <a:defRPr/>
              </a:pPr>
              <a:t>6</a:t>
            </a:fld>
            <a:endParaRPr lang="th-TH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</a:t>
            </a:r>
            <a:endParaRPr lang="en-US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186766" cy="47339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Optimum temperature 22</a:t>
            </a:r>
            <a:r>
              <a:rPr lang="en-US" sz="2600" dirty="0" smtClean="0">
                <a:cs typeface="Arial" pitchFamily="34" charset="0"/>
              </a:rPr>
              <a:t>-29°C (range of -2 to 45°C)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Foods involved in transmission;</a:t>
            </a:r>
          </a:p>
          <a:p>
            <a:pPr lvl="1" eaLnBrk="1" hangingPunct="1"/>
            <a:r>
              <a:rPr lang="en-US" sz="2200" dirty="0" smtClean="0"/>
              <a:t>Meats (pork, beef, lamb, etc.)</a:t>
            </a:r>
          </a:p>
          <a:p>
            <a:pPr lvl="1" eaLnBrk="1" hangingPunct="1"/>
            <a:r>
              <a:rPr lang="en-US" sz="2200" dirty="0" smtClean="0"/>
              <a:t>Oysters, fish</a:t>
            </a:r>
          </a:p>
          <a:p>
            <a:pPr lvl="1" eaLnBrk="1" hangingPunct="1"/>
            <a:r>
              <a:rPr lang="en-US" sz="2200" dirty="0" smtClean="0"/>
              <a:t>Raw milk </a:t>
            </a:r>
          </a:p>
        </p:txBody>
      </p:sp>
      <p:sp>
        <p:nvSpPr>
          <p:cNvPr id="19458" name="عنصر نائب للتاريخ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2309062-927E-40A4-96BD-9F43C3246332}" type="datetime1">
              <a:rPr lang="th-TH">
                <a:latin typeface="Arial" pitchFamily="34" charset="0"/>
              </a:rPr>
              <a:pPr/>
              <a:t>04/09/56</a:t>
            </a:fld>
            <a:endParaRPr lang="th-TH" altLang="en-US">
              <a:latin typeface="Arial" pitchFamily="34" charset="0"/>
            </a:endParaRPr>
          </a:p>
        </p:txBody>
      </p:sp>
      <p:sp>
        <p:nvSpPr>
          <p:cNvPr id="19459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204E28B-EC85-4C6B-B2F6-5B389CDF0DF0}" type="slidenum">
              <a:rPr lang="en-US" altLang="en-US">
                <a:latin typeface="Arial" pitchFamily="34" charset="0"/>
              </a:rPr>
              <a:pPr/>
              <a:t>7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Susceptible population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719263"/>
            <a:ext cx="8499504" cy="49498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Infants</a:t>
            </a:r>
            <a:r>
              <a:rPr lang="en-US" sz="2400" dirty="0" smtClean="0">
                <a:sym typeface="Wingdings" pitchFamily="2" charset="2"/>
              </a:rPr>
              <a:t>,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Compromised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Individuals </a:t>
            </a:r>
            <a:r>
              <a:rPr lang="en-US" sz="2400" dirty="0" smtClean="0">
                <a:sym typeface="Wingdings" pitchFamily="2" charset="2"/>
              </a:rPr>
              <a:t>with the antigen HLA-B27 (</a:t>
            </a:r>
            <a:r>
              <a:rPr lang="en-US" sz="2400" dirty="0" err="1" smtClean="0">
                <a:sym typeface="Wingdings" pitchFamily="2" charset="2"/>
              </a:rPr>
              <a:t>postenteritis</a:t>
            </a:r>
            <a:r>
              <a:rPr lang="en-US" sz="2400" dirty="0" smtClean="0">
                <a:sym typeface="Wingdings" pitchFamily="2" charset="2"/>
              </a:rPr>
              <a:t> arthritis)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sz="2400" dirty="0" smtClean="0">
              <a:sym typeface="Wingdings" pitchFamily="2" charset="2"/>
            </a:endParaRPr>
          </a:p>
        </p:txBody>
      </p:sp>
      <p:sp>
        <p:nvSpPr>
          <p:cNvPr id="20483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0BD81D9-8182-49E1-B498-315F20EF54B1}" type="slidenum">
              <a:rPr lang="en-US" altLang="en-US">
                <a:latin typeface="Arial" pitchFamily="34" charset="0"/>
              </a:rPr>
              <a:pPr/>
              <a:t>8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i="1" smtClean="0"/>
              <a:t>Yersiniosis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643050"/>
            <a:ext cx="8072464" cy="52149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Only </a:t>
            </a:r>
            <a:r>
              <a:rPr lang="en-US" sz="2000" i="1" dirty="0" smtClean="0"/>
              <a:t>Y. </a:t>
            </a:r>
            <a:r>
              <a:rPr lang="en-US" sz="2000" i="1" dirty="0" err="1" smtClean="0"/>
              <a:t>enterocolitica</a:t>
            </a:r>
            <a:r>
              <a:rPr lang="en-US" sz="2000" dirty="0" smtClean="0"/>
              <a:t> and </a:t>
            </a:r>
            <a:r>
              <a:rPr lang="en-US" sz="2000" i="1" dirty="0" smtClean="0"/>
              <a:t>Y. </a:t>
            </a:r>
            <a:r>
              <a:rPr lang="en-US" sz="2000" i="1" dirty="0" err="1" smtClean="0"/>
              <a:t>pseudotuberculosis</a:t>
            </a:r>
            <a:r>
              <a:rPr lang="en-US" sz="2000" dirty="0" smtClean="0"/>
              <a:t> cause gastroenteritis </a:t>
            </a:r>
          </a:p>
          <a:p>
            <a:pPr eaLnBrk="1" hangingPunct="1"/>
            <a:r>
              <a:rPr lang="en-US" sz="2000" dirty="0" smtClean="0"/>
              <a:t>Symptoms;</a:t>
            </a:r>
          </a:p>
          <a:p>
            <a:pPr lvl="1" eaLnBrk="1" hangingPunct="1"/>
            <a:r>
              <a:rPr lang="en-US" sz="2000" dirty="0" smtClean="0"/>
              <a:t>Gastroenteritis</a:t>
            </a:r>
          </a:p>
          <a:p>
            <a:pPr lvl="1" eaLnBrk="1" hangingPunct="1"/>
            <a:r>
              <a:rPr lang="en-US" sz="2000" dirty="0" smtClean="0"/>
              <a:t>Abdominal pain, diarrhea (often bloody) , vomiting, fever</a:t>
            </a:r>
          </a:p>
          <a:p>
            <a:pPr lvl="1" eaLnBrk="1" hangingPunct="1"/>
            <a:r>
              <a:rPr lang="en-US" sz="2000" dirty="0" smtClean="0"/>
              <a:t>In older children and adults, right-sided abdominal pain (pseudo-appendicitis)</a:t>
            </a:r>
          </a:p>
          <a:p>
            <a:pPr eaLnBrk="1" hangingPunct="1">
              <a:buFontTx/>
              <a:buChar char="•"/>
            </a:pPr>
            <a:r>
              <a:rPr lang="en-US" sz="2000" dirty="0" smtClean="0"/>
              <a:t>Right sided abdominal pain may be confused with appendicitis. </a:t>
            </a:r>
          </a:p>
          <a:p>
            <a:pPr eaLnBrk="1" hangingPunct="1">
              <a:buFontTx/>
              <a:buChar char="•"/>
            </a:pPr>
            <a:r>
              <a:rPr lang="en-US" sz="2000" dirty="0" smtClean="0"/>
              <a:t>In a small proportion of cases, complications such as skin rash, joint pains, or spread of bacteria to the bloodstream can occur. 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15363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8992D47-C5C2-417A-89D6-3EE624197CDF}" type="slidenum">
              <a:rPr lang="en-US" altLang="en-US">
                <a:latin typeface="Arial" pitchFamily="34" charset="0"/>
              </a:rPr>
              <a:pPr/>
              <a:t>9</a:t>
            </a:fld>
            <a:endParaRPr lang="th-TH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1202</TotalTime>
  <Words>447</Words>
  <Application>Microsoft PowerPoint</Application>
  <PresentationFormat>On-screen Show (4:3)</PresentationFormat>
  <Paragraphs>101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Yersinia enterocolitica</vt:lpstr>
      <vt:lpstr>Scientific Calssification</vt:lpstr>
      <vt:lpstr>Yersinia</vt:lpstr>
      <vt:lpstr>Public health significance</vt:lpstr>
      <vt:lpstr>Yersinia enterocolitica</vt:lpstr>
      <vt:lpstr>Transmission</vt:lpstr>
      <vt:lpstr>Transmission</vt:lpstr>
      <vt:lpstr>Susceptible population</vt:lpstr>
      <vt:lpstr>Yersiniosis</vt:lpstr>
      <vt:lpstr>Yersiniosis</vt:lpstr>
      <vt:lpstr>Outbreaks</vt:lpstr>
      <vt:lpstr> Y. enterocolitica </vt:lpstr>
      <vt:lpstr>Slide 13</vt:lpstr>
      <vt:lpstr>Slide 14</vt:lpstr>
      <vt:lpstr>Slide 15</vt:lpstr>
      <vt:lpstr>Slide 16</vt:lpstr>
      <vt:lpstr>Ways to Prevent Food Poisoning</vt:lpstr>
    </vt:vector>
  </TitlesOfParts>
  <Company>AC 113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Yersinia &amp; Campylobacter</dc:title>
  <dc:creator>Thananun</dc:creator>
  <cp:lastModifiedBy>Dr. Zubair</cp:lastModifiedBy>
  <cp:revision>77</cp:revision>
  <dcterms:created xsi:type="dcterms:W3CDTF">2004-08-19T14:08:15Z</dcterms:created>
  <dcterms:modified xsi:type="dcterms:W3CDTF">2013-09-04T05:15:13Z</dcterms:modified>
</cp:coreProperties>
</file>