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sldIdLst>
    <p:sldId id="256" r:id="rId2"/>
    <p:sldId id="259" r:id="rId3"/>
    <p:sldId id="320" r:id="rId4"/>
    <p:sldId id="298" r:id="rId5"/>
    <p:sldId id="260" r:id="rId6"/>
    <p:sldId id="290" r:id="rId7"/>
    <p:sldId id="291" r:id="rId8"/>
    <p:sldId id="292" r:id="rId9"/>
    <p:sldId id="299" r:id="rId10"/>
    <p:sldId id="307" r:id="rId11"/>
    <p:sldId id="306" r:id="rId12"/>
    <p:sldId id="263" r:id="rId13"/>
    <p:sldId id="294" r:id="rId14"/>
    <p:sldId id="293" r:id="rId15"/>
    <p:sldId id="308" r:id="rId16"/>
    <p:sldId id="309" r:id="rId17"/>
    <p:sldId id="313" r:id="rId18"/>
    <p:sldId id="310" r:id="rId19"/>
    <p:sldId id="261" r:id="rId20"/>
    <p:sldId id="266" r:id="rId21"/>
    <p:sldId id="267" r:id="rId22"/>
    <p:sldId id="269" r:id="rId23"/>
    <p:sldId id="270" r:id="rId24"/>
    <p:sldId id="321" r:id="rId25"/>
    <p:sldId id="273" r:id="rId26"/>
    <p:sldId id="274" r:id="rId27"/>
    <p:sldId id="275" r:id="rId28"/>
    <p:sldId id="276" r:id="rId29"/>
    <p:sldId id="277" r:id="rId30"/>
    <p:sldId id="278" r:id="rId31"/>
    <p:sldId id="279" r:id="rId32"/>
    <p:sldId id="316" r:id="rId33"/>
    <p:sldId id="280" r:id="rId34"/>
    <p:sldId id="281" r:id="rId35"/>
    <p:sldId id="282" r:id="rId36"/>
    <p:sldId id="317" r:id="rId37"/>
    <p:sldId id="285" r:id="rId38"/>
    <p:sldId id="287" r:id="rId39"/>
    <p:sldId id="288" r:id="rId40"/>
    <p:sldId id="29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9927"/>
    <a:srgbClr val="AB09B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2" d="100"/>
          <a:sy n="62" d="100"/>
        </p:scale>
        <p:origin x="-726" y="-24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2396BB-3C07-43D1-A4A6-EDA25EA20E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F56F544-13B2-4F04-8E9C-DFA142273933}">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err="1" smtClean="0">
              <a:solidFill>
                <a:srgbClr val="FF0000"/>
              </a:solidFill>
            </a:rPr>
            <a:t>Polyphenols</a:t>
          </a:r>
          <a:r>
            <a:rPr lang="en-US" b="1" dirty="0" smtClean="0">
              <a:solidFill>
                <a:srgbClr val="FF0000"/>
              </a:solidFill>
            </a:rPr>
            <a:t>  </a:t>
          </a:r>
          <a:r>
            <a:rPr lang="en-US" b="1" dirty="0" err="1" smtClean="0">
              <a:solidFill>
                <a:srgbClr val="FF0000"/>
              </a:solidFill>
            </a:rPr>
            <a:t>anthocyanins</a:t>
          </a:r>
          <a:r>
            <a:rPr lang="en-US" b="1" dirty="0" smtClean="0">
              <a:solidFill>
                <a:srgbClr val="FF0000"/>
              </a:solidFill>
            </a:rPr>
            <a:t> </a:t>
          </a:r>
          <a:r>
            <a:rPr lang="en-US" b="1" dirty="0" err="1" smtClean="0">
              <a:solidFill>
                <a:srgbClr val="FF0000"/>
              </a:solidFill>
            </a:rPr>
            <a:t>flavonoid</a:t>
          </a:r>
          <a:r>
            <a:rPr lang="en-US" b="1" dirty="0" smtClean="0">
              <a:solidFill>
                <a:srgbClr val="FF0000"/>
              </a:solidFill>
            </a:rPr>
            <a:t> </a:t>
          </a:r>
        </a:p>
        <a:p>
          <a:pPr defTabSz="977900">
            <a:lnSpc>
              <a:spcPct val="90000"/>
            </a:lnSpc>
            <a:spcBef>
              <a:spcPct val="0"/>
            </a:spcBef>
            <a:spcAft>
              <a:spcPct val="35000"/>
            </a:spcAft>
          </a:pPr>
          <a:endParaRPr lang="en-US" dirty="0">
            <a:solidFill>
              <a:srgbClr val="FF0000"/>
            </a:solidFill>
          </a:endParaRPr>
        </a:p>
      </dgm:t>
    </dgm:pt>
    <dgm:pt modelId="{3A34E349-9559-4917-BE75-40450D41998E}" type="parTrans" cxnId="{EA963C98-84A3-47EA-B525-A7119E1BDC36}">
      <dgm:prSet/>
      <dgm:spPr/>
      <dgm:t>
        <a:bodyPr/>
        <a:lstStyle/>
        <a:p>
          <a:endParaRPr lang="en-US"/>
        </a:p>
      </dgm:t>
    </dgm:pt>
    <dgm:pt modelId="{02323244-3BFD-4239-9AC2-6C586F570FB9}" type="sibTrans" cxnId="{EA963C98-84A3-47EA-B525-A7119E1BDC36}">
      <dgm:prSet/>
      <dgm:spPr/>
      <dgm:t>
        <a:bodyPr/>
        <a:lstStyle/>
        <a:p>
          <a:endParaRPr lang="en-US"/>
        </a:p>
      </dgm:t>
    </dgm:pt>
    <dgm:pt modelId="{415549D0-0CC0-4A1F-82A5-42DB3E76043F}">
      <dgm:prSet phldrT="[Text]"/>
      <dgm:spPr/>
      <dgm:t>
        <a:bodyPr/>
        <a:lstStyle/>
        <a:p>
          <a:r>
            <a:rPr lang="en-US" b="1" dirty="0" smtClean="0">
              <a:solidFill>
                <a:srgbClr val="C00000"/>
              </a:solidFill>
            </a:rPr>
            <a:t>antioxidants donate electrons from two major electron rich sources: hydroxyl groups and double bonds.</a:t>
          </a:r>
          <a:endParaRPr lang="en-US" b="1" dirty="0">
            <a:solidFill>
              <a:srgbClr val="C00000"/>
            </a:solidFill>
          </a:endParaRPr>
        </a:p>
      </dgm:t>
    </dgm:pt>
    <dgm:pt modelId="{72BE9E5E-B977-46DC-A55A-E9AF579543D1}" type="parTrans" cxnId="{ECDAC92F-2367-47FD-B568-3250F2E64E7B}">
      <dgm:prSet/>
      <dgm:spPr/>
      <dgm:t>
        <a:bodyPr/>
        <a:lstStyle/>
        <a:p>
          <a:endParaRPr lang="en-US"/>
        </a:p>
      </dgm:t>
    </dgm:pt>
    <dgm:pt modelId="{773676AD-BEF9-4089-9EFD-283D159CA6F1}" type="sibTrans" cxnId="{ECDAC92F-2367-47FD-B568-3250F2E64E7B}">
      <dgm:prSet/>
      <dgm:spPr/>
      <dgm:t>
        <a:bodyPr/>
        <a:lstStyle/>
        <a:p>
          <a:endParaRPr lang="en-US"/>
        </a:p>
      </dgm:t>
    </dgm:pt>
    <dgm:pt modelId="{8849C254-81E9-418C-99B4-A7F6EB297277}">
      <dgm:prSet phldrT="[Text]"/>
      <dgm:spPr/>
      <dgm:t>
        <a:bodyPr/>
        <a:lstStyle/>
        <a:p>
          <a:r>
            <a:rPr lang="en-US" b="1" dirty="0" smtClean="0">
              <a:solidFill>
                <a:srgbClr val="C00000"/>
              </a:solidFill>
            </a:rPr>
            <a:t>the donation of hydrogen atoms from their multiple hydroxyl groups which protrude from their central ring structure.</a:t>
          </a:r>
          <a:endParaRPr lang="en-US" b="1" dirty="0">
            <a:solidFill>
              <a:srgbClr val="C00000"/>
            </a:solidFill>
          </a:endParaRPr>
        </a:p>
      </dgm:t>
    </dgm:pt>
    <dgm:pt modelId="{A554A8C9-1FA4-4176-B58F-76973B513C58}" type="parTrans" cxnId="{99528EE9-2390-4B6F-820B-7B0EED562670}">
      <dgm:prSet/>
      <dgm:spPr/>
      <dgm:t>
        <a:bodyPr/>
        <a:lstStyle/>
        <a:p>
          <a:endParaRPr lang="en-US"/>
        </a:p>
      </dgm:t>
    </dgm:pt>
    <dgm:pt modelId="{EC88B14E-FB25-4976-8277-EE271D5A835F}" type="sibTrans" cxnId="{99528EE9-2390-4B6F-820B-7B0EED562670}">
      <dgm:prSet/>
      <dgm:spPr/>
      <dgm:t>
        <a:bodyPr/>
        <a:lstStyle/>
        <a:p>
          <a:endParaRPr lang="en-US"/>
        </a:p>
      </dgm:t>
    </dgm:pt>
    <dgm:pt modelId="{DCE1B919-202D-4CC6-B409-AB93BBDF9CC5}">
      <dgm:prSet phldrT="[Text]"/>
      <dgm:spPr/>
      <dgm:t>
        <a:bodyPr/>
        <a:lstStyle/>
        <a:p>
          <a:r>
            <a:rPr lang="en-US" b="1" dirty="0" smtClean="0">
              <a:solidFill>
                <a:srgbClr val="C00000"/>
              </a:solidFill>
            </a:rPr>
            <a:t>antioxidants prevent oxidation is to use double bonds to donate electron density.</a:t>
          </a:r>
          <a:endParaRPr lang="en-US" b="1" dirty="0">
            <a:solidFill>
              <a:srgbClr val="C00000"/>
            </a:solidFill>
          </a:endParaRPr>
        </a:p>
      </dgm:t>
    </dgm:pt>
    <dgm:pt modelId="{C4037C6A-CA54-4CED-8F6F-610E4C084A23}" type="parTrans" cxnId="{967D8982-48BC-4F46-A5A1-E47C72B2FBA8}">
      <dgm:prSet/>
      <dgm:spPr/>
      <dgm:t>
        <a:bodyPr/>
        <a:lstStyle/>
        <a:p>
          <a:endParaRPr lang="en-US"/>
        </a:p>
      </dgm:t>
    </dgm:pt>
    <dgm:pt modelId="{4991B27C-7268-487F-9FF2-AE6CE665164F}" type="sibTrans" cxnId="{967D8982-48BC-4F46-A5A1-E47C72B2FBA8}">
      <dgm:prSet/>
      <dgm:spPr/>
      <dgm:t>
        <a:bodyPr/>
        <a:lstStyle/>
        <a:p>
          <a:endParaRPr lang="en-US"/>
        </a:p>
      </dgm:t>
    </dgm:pt>
    <dgm:pt modelId="{B83323F4-7F70-423B-B43B-E42913BE40DB}">
      <dgm:prSet/>
      <dgm:spPr/>
      <dgm:t>
        <a:bodyPr/>
        <a:lstStyle/>
        <a:p>
          <a:r>
            <a:rPr lang="en-US" b="1" dirty="0" smtClean="0">
              <a:solidFill>
                <a:srgbClr val="C00000"/>
              </a:solidFill>
            </a:rPr>
            <a:t>Vitamin C or ascorbic acid -donating hydrogen atoms from its own hydroxyl groups</a:t>
          </a:r>
          <a:endParaRPr lang="en-US" b="1" dirty="0">
            <a:solidFill>
              <a:srgbClr val="C00000"/>
            </a:solidFill>
          </a:endParaRPr>
        </a:p>
      </dgm:t>
    </dgm:pt>
    <dgm:pt modelId="{95F0EFE1-C607-47A7-BF84-0BD01972254C}" type="parTrans" cxnId="{13EF968F-315F-4561-AF24-BE2348F8D118}">
      <dgm:prSet/>
      <dgm:spPr/>
      <dgm:t>
        <a:bodyPr/>
        <a:lstStyle/>
        <a:p>
          <a:endParaRPr lang="en-US"/>
        </a:p>
      </dgm:t>
    </dgm:pt>
    <dgm:pt modelId="{00F6555C-864A-4DE1-98F0-6F3966B981C9}" type="sibTrans" cxnId="{13EF968F-315F-4561-AF24-BE2348F8D118}">
      <dgm:prSet/>
      <dgm:spPr/>
      <dgm:t>
        <a:bodyPr/>
        <a:lstStyle/>
        <a:p>
          <a:endParaRPr lang="en-US"/>
        </a:p>
      </dgm:t>
    </dgm:pt>
    <dgm:pt modelId="{C2655BF9-4B34-4AA8-AA24-A4A1D1C29E01}" type="pres">
      <dgm:prSet presAssocID="{862396BB-3C07-43D1-A4A6-EDA25EA20E90}" presName="diagram" presStyleCnt="0">
        <dgm:presLayoutVars>
          <dgm:dir/>
          <dgm:resizeHandles val="exact"/>
        </dgm:presLayoutVars>
      </dgm:prSet>
      <dgm:spPr/>
      <dgm:t>
        <a:bodyPr/>
        <a:lstStyle/>
        <a:p>
          <a:endParaRPr lang="en-US"/>
        </a:p>
      </dgm:t>
    </dgm:pt>
    <dgm:pt modelId="{4EF860C5-901A-4007-8614-55D1B207C9BE}" type="pres">
      <dgm:prSet presAssocID="{FF56F544-13B2-4F04-8E9C-DFA142273933}" presName="node" presStyleLbl="node1" presStyleIdx="0" presStyleCnt="5" custScaleX="90489" custScaleY="74554" custLinFactX="22666" custLinFactNeighborX="100000" custLinFactNeighborY="-3706">
        <dgm:presLayoutVars>
          <dgm:bulletEnabled val="1"/>
        </dgm:presLayoutVars>
      </dgm:prSet>
      <dgm:spPr/>
      <dgm:t>
        <a:bodyPr/>
        <a:lstStyle/>
        <a:p>
          <a:endParaRPr lang="en-US"/>
        </a:p>
      </dgm:t>
    </dgm:pt>
    <dgm:pt modelId="{9FC4B09F-8061-4ABA-9CD2-E71099A759D5}" type="pres">
      <dgm:prSet presAssocID="{02323244-3BFD-4239-9AC2-6C586F570FB9}" presName="sibTrans" presStyleCnt="0"/>
      <dgm:spPr/>
    </dgm:pt>
    <dgm:pt modelId="{B8AB0389-9E7C-46A1-95E8-B3D2F3602E8A}" type="pres">
      <dgm:prSet presAssocID="{415549D0-0CC0-4A1F-82A5-42DB3E76043F}" presName="node" presStyleLbl="node1" presStyleIdx="1" presStyleCnt="5" custScaleX="93951" custScaleY="61270" custLinFactNeighborX="-50407" custLinFactNeighborY="81046">
        <dgm:presLayoutVars>
          <dgm:bulletEnabled val="1"/>
        </dgm:presLayoutVars>
      </dgm:prSet>
      <dgm:spPr/>
      <dgm:t>
        <a:bodyPr/>
        <a:lstStyle/>
        <a:p>
          <a:endParaRPr lang="en-US"/>
        </a:p>
      </dgm:t>
    </dgm:pt>
    <dgm:pt modelId="{3E28EA58-3CF6-4CD9-B484-589E454D71A6}" type="pres">
      <dgm:prSet presAssocID="{773676AD-BEF9-4089-9EFD-283D159CA6F1}" presName="sibTrans" presStyleCnt="0"/>
      <dgm:spPr/>
    </dgm:pt>
    <dgm:pt modelId="{58E64748-9F0B-4A8C-8773-74A5DCBFFD65}" type="pres">
      <dgm:prSet presAssocID="{8849C254-81E9-418C-99B4-A7F6EB297277}" presName="node" presStyleLbl="node1" presStyleIdx="2" presStyleCnt="5" custScaleX="105069" custScaleY="73592" custLinFactX="16353" custLinFactNeighborX="100000" custLinFactNeighborY="76902">
        <dgm:presLayoutVars>
          <dgm:bulletEnabled val="1"/>
        </dgm:presLayoutVars>
      </dgm:prSet>
      <dgm:spPr/>
      <dgm:t>
        <a:bodyPr/>
        <a:lstStyle/>
        <a:p>
          <a:endParaRPr lang="en-US"/>
        </a:p>
      </dgm:t>
    </dgm:pt>
    <dgm:pt modelId="{24ADFEC6-F961-4928-9317-CB02B6CE40BA}" type="pres">
      <dgm:prSet presAssocID="{EC88B14E-FB25-4976-8277-EE271D5A835F}" presName="sibTrans" presStyleCnt="0"/>
      <dgm:spPr/>
    </dgm:pt>
    <dgm:pt modelId="{6942FDC4-99F3-4516-B9FB-BA663C17190A}" type="pres">
      <dgm:prSet presAssocID="{DCE1B919-202D-4CC6-B409-AB93BBDF9CC5}" presName="node" presStyleLbl="node1" presStyleIdx="3" presStyleCnt="5" custScaleX="96460" custScaleY="72753" custLinFactX="-37904" custLinFactNeighborX="-100000" custLinFactNeighborY="76446">
        <dgm:presLayoutVars>
          <dgm:bulletEnabled val="1"/>
        </dgm:presLayoutVars>
      </dgm:prSet>
      <dgm:spPr/>
      <dgm:t>
        <a:bodyPr/>
        <a:lstStyle/>
        <a:p>
          <a:endParaRPr lang="en-US"/>
        </a:p>
      </dgm:t>
    </dgm:pt>
    <dgm:pt modelId="{0B8CA96A-02CF-4432-9696-BA61118182E1}" type="pres">
      <dgm:prSet presAssocID="{4991B27C-7268-487F-9FF2-AE6CE665164F}" presName="sibTrans" presStyleCnt="0"/>
      <dgm:spPr/>
    </dgm:pt>
    <dgm:pt modelId="{B4309EE1-07D9-4759-A82F-6EABE262C277}" type="pres">
      <dgm:prSet presAssocID="{B83323F4-7F70-423B-B43B-E42913BE40DB}" presName="node" presStyleLbl="node1" presStyleIdx="4" presStyleCnt="5" custScaleX="91883" custScaleY="67666" custLinFactY="-100000" custLinFactNeighborX="-86992" custLinFactNeighborY="-123121">
        <dgm:presLayoutVars>
          <dgm:bulletEnabled val="1"/>
        </dgm:presLayoutVars>
      </dgm:prSet>
      <dgm:spPr/>
      <dgm:t>
        <a:bodyPr/>
        <a:lstStyle/>
        <a:p>
          <a:endParaRPr lang="en-US"/>
        </a:p>
      </dgm:t>
    </dgm:pt>
  </dgm:ptLst>
  <dgm:cxnLst>
    <dgm:cxn modelId="{E2FA50F4-6375-44D3-A389-2AA9A282D07C}" type="presOf" srcId="{862396BB-3C07-43D1-A4A6-EDA25EA20E90}" destId="{C2655BF9-4B34-4AA8-AA24-A4A1D1C29E01}" srcOrd="0" destOrd="0" presId="urn:microsoft.com/office/officeart/2005/8/layout/default"/>
    <dgm:cxn modelId="{99528EE9-2390-4B6F-820B-7B0EED562670}" srcId="{862396BB-3C07-43D1-A4A6-EDA25EA20E90}" destId="{8849C254-81E9-418C-99B4-A7F6EB297277}" srcOrd="2" destOrd="0" parTransId="{A554A8C9-1FA4-4176-B58F-76973B513C58}" sibTransId="{EC88B14E-FB25-4976-8277-EE271D5A835F}"/>
    <dgm:cxn modelId="{967D8982-48BC-4F46-A5A1-E47C72B2FBA8}" srcId="{862396BB-3C07-43D1-A4A6-EDA25EA20E90}" destId="{DCE1B919-202D-4CC6-B409-AB93BBDF9CC5}" srcOrd="3" destOrd="0" parTransId="{C4037C6A-CA54-4CED-8F6F-610E4C084A23}" sibTransId="{4991B27C-7268-487F-9FF2-AE6CE665164F}"/>
    <dgm:cxn modelId="{6841D858-D998-4955-8219-94D204AC3C6E}" type="presOf" srcId="{FF56F544-13B2-4F04-8E9C-DFA142273933}" destId="{4EF860C5-901A-4007-8614-55D1B207C9BE}" srcOrd="0" destOrd="0" presId="urn:microsoft.com/office/officeart/2005/8/layout/default"/>
    <dgm:cxn modelId="{13EF968F-315F-4561-AF24-BE2348F8D118}" srcId="{862396BB-3C07-43D1-A4A6-EDA25EA20E90}" destId="{B83323F4-7F70-423B-B43B-E42913BE40DB}" srcOrd="4" destOrd="0" parTransId="{95F0EFE1-C607-47A7-BF84-0BD01972254C}" sibTransId="{00F6555C-864A-4DE1-98F0-6F3966B981C9}"/>
    <dgm:cxn modelId="{ECDAC92F-2367-47FD-B568-3250F2E64E7B}" srcId="{862396BB-3C07-43D1-A4A6-EDA25EA20E90}" destId="{415549D0-0CC0-4A1F-82A5-42DB3E76043F}" srcOrd="1" destOrd="0" parTransId="{72BE9E5E-B977-46DC-A55A-E9AF579543D1}" sibTransId="{773676AD-BEF9-4089-9EFD-283D159CA6F1}"/>
    <dgm:cxn modelId="{D4E806D4-B585-4945-9E41-66FCAA76D534}" type="presOf" srcId="{8849C254-81E9-418C-99B4-A7F6EB297277}" destId="{58E64748-9F0B-4A8C-8773-74A5DCBFFD65}" srcOrd="0" destOrd="0" presId="urn:microsoft.com/office/officeart/2005/8/layout/default"/>
    <dgm:cxn modelId="{30209ED7-205C-47C7-AB73-4BD9A754A0BD}" type="presOf" srcId="{B83323F4-7F70-423B-B43B-E42913BE40DB}" destId="{B4309EE1-07D9-4759-A82F-6EABE262C277}" srcOrd="0" destOrd="0" presId="urn:microsoft.com/office/officeart/2005/8/layout/default"/>
    <dgm:cxn modelId="{EA963C98-84A3-47EA-B525-A7119E1BDC36}" srcId="{862396BB-3C07-43D1-A4A6-EDA25EA20E90}" destId="{FF56F544-13B2-4F04-8E9C-DFA142273933}" srcOrd="0" destOrd="0" parTransId="{3A34E349-9559-4917-BE75-40450D41998E}" sibTransId="{02323244-3BFD-4239-9AC2-6C586F570FB9}"/>
    <dgm:cxn modelId="{21769847-3CCB-475C-99C7-3ED18CBB2E62}" type="presOf" srcId="{DCE1B919-202D-4CC6-B409-AB93BBDF9CC5}" destId="{6942FDC4-99F3-4516-B9FB-BA663C17190A}" srcOrd="0" destOrd="0" presId="urn:microsoft.com/office/officeart/2005/8/layout/default"/>
    <dgm:cxn modelId="{E9C04BC3-8AF1-4D68-A116-9EB4181A3C03}" type="presOf" srcId="{415549D0-0CC0-4A1F-82A5-42DB3E76043F}" destId="{B8AB0389-9E7C-46A1-95E8-B3D2F3602E8A}" srcOrd="0" destOrd="0" presId="urn:microsoft.com/office/officeart/2005/8/layout/default"/>
    <dgm:cxn modelId="{A0D285C7-4D18-419D-BA32-E4E23147DDFF}" type="presParOf" srcId="{C2655BF9-4B34-4AA8-AA24-A4A1D1C29E01}" destId="{4EF860C5-901A-4007-8614-55D1B207C9BE}" srcOrd="0" destOrd="0" presId="urn:microsoft.com/office/officeart/2005/8/layout/default"/>
    <dgm:cxn modelId="{A23FBACD-F060-4783-85F6-2677D6745D31}" type="presParOf" srcId="{C2655BF9-4B34-4AA8-AA24-A4A1D1C29E01}" destId="{9FC4B09F-8061-4ABA-9CD2-E71099A759D5}" srcOrd="1" destOrd="0" presId="urn:microsoft.com/office/officeart/2005/8/layout/default"/>
    <dgm:cxn modelId="{4BDBC165-6250-41E9-9362-40B77FE84B31}" type="presParOf" srcId="{C2655BF9-4B34-4AA8-AA24-A4A1D1C29E01}" destId="{B8AB0389-9E7C-46A1-95E8-B3D2F3602E8A}" srcOrd="2" destOrd="0" presId="urn:microsoft.com/office/officeart/2005/8/layout/default"/>
    <dgm:cxn modelId="{0C3D8709-72CA-4E54-8FC0-B6B1B70996BC}" type="presParOf" srcId="{C2655BF9-4B34-4AA8-AA24-A4A1D1C29E01}" destId="{3E28EA58-3CF6-4CD9-B484-589E454D71A6}" srcOrd="3" destOrd="0" presId="urn:microsoft.com/office/officeart/2005/8/layout/default"/>
    <dgm:cxn modelId="{32EAC4DF-7785-4E99-AA42-65C6996B91AE}" type="presParOf" srcId="{C2655BF9-4B34-4AA8-AA24-A4A1D1C29E01}" destId="{58E64748-9F0B-4A8C-8773-74A5DCBFFD65}" srcOrd="4" destOrd="0" presId="urn:microsoft.com/office/officeart/2005/8/layout/default"/>
    <dgm:cxn modelId="{C4C387FB-4AB8-4B9F-B66B-78035930B324}" type="presParOf" srcId="{C2655BF9-4B34-4AA8-AA24-A4A1D1C29E01}" destId="{24ADFEC6-F961-4928-9317-CB02B6CE40BA}" srcOrd="5" destOrd="0" presId="urn:microsoft.com/office/officeart/2005/8/layout/default"/>
    <dgm:cxn modelId="{D17244BA-27E6-4098-BC1E-10C526E9AFF4}" type="presParOf" srcId="{C2655BF9-4B34-4AA8-AA24-A4A1D1C29E01}" destId="{6942FDC4-99F3-4516-B9FB-BA663C17190A}" srcOrd="6" destOrd="0" presId="urn:microsoft.com/office/officeart/2005/8/layout/default"/>
    <dgm:cxn modelId="{0A426148-CFA8-4599-AC19-D4EA7B13595D}" type="presParOf" srcId="{C2655BF9-4B34-4AA8-AA24-A4A1D1C29E01}" destId="{0B8CA96A-02CF-4432-9696-BA61118182E1}" srcOrd="7" destOrd="0" presId="urn:microsoft.com/office/officeart/2005/8/layout/default"/>
    <dgm:cxn modelId="{301000B8-C937-49FF-B454-264FEA386EB6}" type="presParOf" srcId="{C2655BF9-4B34-4AA8-AA24-A4A1D1C29E01}" destId="{B4309EE1-07D9-4759-A82F-6EABE262C277}" srcOrd="8" destOrd="0" presId="urn:microsoft.com/office/officeart/2005/8/layout/default"/>
  </dgm:cxnLst>
  <dgm:bg/>
  <dgm:whole/>
</dgm:dataModel>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76A1C-8B9F-47EE-8670-E0713663E07E}" type="datetimeFigureOut">
              <a:rPr lang="en-US" smtClean="0"/>
              <a:pPr/>
              <a:t>11/12/2013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59C461-8D62-4783-B487-15940D5923B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951CD683-774B-4010-A574-FA01D676F1AF}" type="datetimeFigureOut">
              <a:rPr lang="en-US" smtClean="0"/>
              <a:pPr/>
              <a:t>11/12/2013</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6ABE7143-0C99-409B-B337-62ED6A810A17}"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51CD683-774B-4010-A574-FA01D676F1AF}" type="datetimeFigureOut">
              <a:rPr lang="en-US" smtClean="0"/>
              <a:pPr/>
              <a:t>11/12/2013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ABE7143-0C99-409B-B337-62ED6A810A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51CD683-774B-4010-A574-FA01D676F1AF}" type="datetimeFigureOut">
              <a:rPr lang="en-US" smtClean="0"/>
              <a:pPr/>
              <a:t>11/12/2013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ABE7143-0C99-409B-B337-62ED6A810A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51CD683-774B-4010-A574-FA01D676F1AF}" type="datetimeFigureOut">
              <a:rPr lang="en-US" smtClean="0"/>
              <a:pPr/>
              <a:t>11/12/2013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ABE7143-0C99-409B-B337-62ED6A810A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51CD683-774B-4010-A574-FA01D676F1AF}" type="datetimeFigureOut">
              <a:rPr lang="en-US" smtClean="0"/>
              <a:pPr/>
              <a:t>11/12/2013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ABE7143-0C99-409B-B337-62ED6A810A17}"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51CD683-774B-4010-A574-FA01D676F1AF}" type="datetimeFigureOut">
              <a:rPr lang="en-US" smtClean="0"/>
              <a:pPr/>
              <a:t>11/12/2013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ABE7143-0C99-409B-B337-62ED6A810A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51CD683-774B-4010-A574-FA01D676F1AF}" type="datetimeFigureOut">
              <a:rPr lang="en-US" smtClean="0"/>
              <a:pPr/>
              <a:t>11/12/2013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ABE7143-0C99-409B-B337-62ED6A810A17}"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51CD683-774B-4010-A574-FA01D676F1AF}" type="datetimeFigureOut">
              <a:rPr lang="en-US" smtClean="0"/>
              <a:pPr/>
              <a:t>11/12/2013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ABE7143-0C99-409B-B337-62ED6A810A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51CD683-774B-4010-A574-FA01D676F1AF}" type="datetimeFigureOut">
              <a:rPr lang="en-US" smtClean="0"/>
              <a:pPr/>
              <a:t>11/12/2013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ABE7143-0C99-409B-B337-62ED6A810A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51CD683-774B-4010-A574-FA01D676F1AF}" type="datetimeFigureOut">
              <a:rPr lang="en-US" smtClean="0"/>
              <a:pPr/>
              <a:t>11/12/2013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ABE7143-0C99-409B-B337-62ED6A810A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951CD683-774B-4010-A574-FA01D676F1AF}" type="datetimeFigureOut">
              <a:rPr lang="en-US" smtClean="0"/>
              <a:pPr/>
              <a:t>11/12/2013</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6ABE7143-0C99-409B-B337-62ED6A810A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951CD683-774B-4010-A574-FA01D676F1AF}" type="datetimeFigureOut">
              <a:rPr lang="en-US" smtClean="0"/>
              <a:pPr/>
              <a:t>11/12/2013</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6ABE7143-0C99-409B-B337-62ED6A810A1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382000" cy="1143000"/>
          </a:xfrm>
        </p:spPr>
        <p:txBody>
          <a:bodyPr>
            <a:normAutofit fontScale="90000"/>
          </a:bodyPr>
          <a:lstStyle/>
          <a:p>
            <a:r>
              <a:rPr lang="en-US" dirty="0" smtClean="0">
                <a:solidFill>
                  <a:srgbClr val="0070C0"/>
                </a:solidFill>
                <a:latin typeface="Lucida Console" pitchFamily="49" charset="0"/>
              </a:rPr>
              <a:t>Incorporation of antioxidants and dietary fiber</a:t>
            </a:r>
            <a:r>
              <a:rPr lang="en-US" dirty="0" smtClean="0">
                <a:solidFill>
                  <a:srgbClr val="0070C0"/>
                </a:solidFill>
                <a:latin typeface="Lucida Sans" pitchFamily="34" charset="0"/>
              </a:rPr>
              <a:t/>
            </a:r>
            <a:br>
              <a:rPr lang="en-US" dirty="0" smtClean="0">
                <a:solidFill>
                  <a:srgbClr val="0070C0"/>
                </a:solidFill>
                <a:latin typeface="Lucida Sans" pitchFamily="34" charset="0"/>
              </a:rPr>
            </a:br>
            <a:r>
              <a:rPr lang="en-US" dirty="0" smtClean="0">
                <a:solidFill>
                  <a:srgbClr val="0070C0"/>
                </a:solidFill>
                <a:latin typeface="Lucida Sans" pitchFamily="34" charset="0"/>
              </a:rPr>
              <a:t/>
            </a:r>
            <a:br>
              <a:rPr lang="en-US" dirty="0" smtClean="0">
                <a:solidFill>
                  <a:srgbClr val="0070C0"/>
                </a:solidFill>
                <a:latin typeface="Lucida Sans" pitchFamily="34" charset="0"/>
              </a:rPr>
            </a:br>
            <a:r>
              <a:rPr lang="en-US" dirty="0" smtClean="0">
                <a:solidFill>
                  <a:srgbClr val="0070C0"/>
                </a:solidFill>
                <a:latin typeface="Lucida Sans" pitchFamily="34" charset="0"/>
              </a:rPr>
              <a:t/>
            </a:r>
            <a:br>
              <a:rPr lang="en-US" dirty="0" smtClean="0">
                <a:solidFill>
                  <a:srgbClr val="0070C0"/>
                </a:solidFill>
                <a:latin typeface="Lucida Sans" pitchFamily="34" charset="0"/>
              </a:rPr>
            </a:br>
            <a:endParaRPr lang="en-US" sz="3600" dirty="0">
              <a:solidFill>
                <a:srgbClr val="AB09B7"/>
              </a:solidFill>
              <a:latin typeface="Lucida Console" pitchFamily="49" charset="0"/>
            </a:endParaRPr>
          </a:p>
        </p:txBody>
      </p:sp>
      <p:sp>
        <p:nvSpPr>
          <p:cNvPr id="3" name="Subtitle 2"/>
          <p:cNvSpPr>
            <a:spLocks noGrp="1"/>
          </p:cNvSpPr>
          <p:nvPr>
            <p:ph type="subTitle" idx="1"/>
          </p:nvPr>
        </p:nvSpPr>
        <p:spPr>
          <a:xfrm>
            <a:off x="1524000" y="5003322"/>
            <a:ext cx="4800600" cy="1702278"/>
          </a:xfrm>
        </p:spPr>
        <p:txBody>
          <a:bodyPr/>
          <a:lstStyle/>
          <a:p>
            <a:r>
              <a:rPr lang="en-US" sz="2400" dirty="0" smtClean="0">
                <a:solidFill>
                  <a:srgbClr val="00B050"/>
                </a:solidFill>
              </a:rPr>
              <a:t>Dr. </a:t>
            </a:r>
            <a:r>
              <a:rPr lang="en-US" sz="2400" dirty="0" err="1" smtClean="0">
                <a:solidFill>
                  <a:srgbClr val="00B050"/>
                </a:solidFill>
              </a:rPr>
              <a:t>Divya</a:t>
            </a:r>
            <a:endParaRPr lang="en-US" sz="2400" dirty="0" smtClean="0">
              <a:solidFill>
                <a:srgbClr val="00B050"/>
              </a:solidFill>
            </a:endParaRPr>
          </a:p>
          <a:p>
            <a:r>
              <a:rPr lang="en-US" dirty="0" smtClean="0"/>
              <a:t>Central Avian Research Institute</a:t>
            </a:r>
          </a:p>
          <a:p>
            <a:r>
              <a:rPr lang="en-US" dirty="0" err="1" smtClean="0"/>
              <a:t>Izatnagar</a:t>
            </a:r>
            <a:r>
              <a:rPr lang="en-US" dirty="0" smtClean="0"/>
              <a:t>, Bareilly, U.P.243 122</a:t>
            </a:r>
          </a:p>
          <a:p>
            <a:endParaRPr lang="en-US" dirty="0"/>
          </a:p>
        </p:txBody>
      </p:sp>
      <p:pic>
        <p:nvPicPr>
          <p:cNvPr id="17410" name="Picture 2" descr="http://t3.gstatic.com/images?q=tbn:ANd9GcRfp-pS4OVKkGxi_cQuH3wrq2a58inGXkoEx6hTAFiMhPmOfjmepw"/>
          <p:cNvPicPr>
            <a:picLocks noChangeAspect="1" noChangeArrowheads="1"/>
          </p:cNvPicPr>
          <p:nvPr/>
        </p:nvPicPr>
        <p:blipFill>
          <a:blip r:embed="rId2"/>
          <a:srcRect/>
          <a:stretch>
            <a:fillRect/>
          </a:stretch>
        </p:blipFill>
        <p:spPr bwMode="auto">
          <a:xfrm>
            <a:off x="457200" y="1524000"/>
            <a:ext cx="2286000" cy="1712295"/>
          </a:xfrm>
          <a:prstGeom prst="rect">
            <a:avLst/>
          </a:prstGeom>
          <a:noFill/>
        </p:spPr>
      </p:pic>
      <p:pic>
        <p:nvPicPr>
          <p:cNvPr id="17414" name="Picture 6" descr="http://t3.gstatic.com/images?q=tbn:ANd9GcTQiGmBgxK1nlaEgyRGDwbgtM7ImP46N1l7cbFaxQULbnVl1jo9"/>
          <p:cNvPicPr>
            <a:picLocks noChangeAspect="1" noChangeArrowheads="1"/>
          </p:cNvPicPr>
          <p:nvPr/>
        </p:nvPicPr>
        <p:blipFill>
          <a:blip r:embed="rId3"/>
          <a:srcRect/>
          <a:stretch>
            <a:fillRect/>
          </a:stretch>
        </p:blipFill>
        <p:spPr bwMode="auto">
          <a:xfrm>
            <a:off x="2895600" y="3352800"/>
            <a:ext cx="2543175" cy="1800225"/>
          </a:xfrm>
          <a:prstGeom prst="rect">
            <a:avLst/>
          </a:prstGeom>
          <a:noFill/>
        </p:spPr>
      </p:pic>
      <p:pic>
        <p:nvPicPr>
          <p:cNvPr id="7" name="Picture 8" descr="http://t3.gstatic.com/images?q=tbn:ANd9GcRPJWXHtJgDNnZ7ZEaxr2S7bcezEfM8PcFIVli5Z6sq3PoLQ4i3"/>
          <p:cNvPicPr>
            <a:picLocks noChangeAspect="1" noChangeArrowheads="1"/>
          </p:cNvPicPr>
          <p:nvPr/>
        </p:nvPicPr>
        <p:blipFill>
          <a:blip r:embed="rId4"/>
          <a:srcRect/>
          <a:stretch>
            <a:fillRect/>
          </a:stretch>
        </p:blipFill>
        <p:spPr bwMode="auto">
          <a:xfrm>
            <a:off x="6172200" y="4343400"/>
            <a:ext cx="2581275" cy="2076450"/>
          </a:xfrm>
          <a:prstGeom prst="rect">
            <a:avLst/>
          </a:prstGeom>
          <a:noFill/>
        </p:spPr>
      </p:pic>
      <p:sp>
        <p:nvSpPr>
          <p:cNvPr id="9" name="Rectangle 8"/>
          <p:cNvSpPr/>
          <p:nvPr/>
        </p:nvSpPr>
        <p:spPr>
          <a:xfrm>
            <a:off x="3124200" y="2362200"/>
            <a:ext cx="2286001" cy="1015663"/>
          </a:xfrm>
          <a:prstGeom prst="rect">
            <a:avLst/>
          </a:prstGeom>
        </p:spPr>
        <p:txBody>
          <a:bodyPr wrap="square">
            <a:spAutoFit/>
          </a:bodyPr>
          <a:lstStyle/>
          <a:p>
            <a:r>
              <a:rPr lang="en-US" sz="3000" b="1" cap="small" dirty="0" smtClean="0">
                <a:solidFill>
                  <a:srgbClr val="0070C0"/>
                </a:solidFill>
                <a:latin typeface="Lucida Sans" pitchFamily="34" charset="0"/>
                <a:ea typeface="+mj-ea"/>
                <a:cs typeface="+mj-cs"/>
              </a:rPr>
              <a:t>in meat products </a:t>
            </a:r>
            <a:endParaRPr lang="en-US" dirty="0"/>
          </a:p>
        </p:txBody>
      </p:sp>
      <p:sp>
        <p:nvSpPr>
          <p:cNvPr id="10" name="Rectangle 9"/>
          <p:cNvSpPr/>
          <p:nvPr/>
        </p:nvSpPr>
        <p:spPr>
          <a:xfrm>
            <a:off x="5943600" y="3276600"/>
            <a:ext cx="3200400" cy="1015663"/>
          </a:xfrm>
          <a:prstGeom prst="rect">
            <a:avLst/>
          </a:prstGeom>
        </p:spPr>
        <p:txBody>
          <a:bodyPr wrap="square">
            <a:spAutoFit/>
          </a:bodyPr>
          <a:lstStyle/>
          <a:p>
            <a:r>
              <a:rPr lang="en-US" sz="3000" b="1" cap="small" dirty="0" smtClean="0">
                <a:solidFill>
                  <a:srgbClr val="0070C0"/>
                </a:solidFill>
                <a:latin typeface="Lucida Sans" pitchFamily="34" charset="0"/>
                <a:ea typeface="+mj-ea"/>
                <a:cs typeface="+mj-cs"/>
              </a:rPr>
              <a:t>for health improvements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414"/>
                                        </p:tgtEl>
                                        <p:attrNameLst>
                                          <p:attrName>style.visibility</p:attrName>
                                        </p:attrNameLst>
                                      </p:cBhvr>
                                      <p:to>
                                        <p:strVal val="visible"/>
                                      </p:to>
                                    </p:set>
                                    <p:anim calcmode="lin" valueType="num">
                                      <p:cBhvr additive="base">
                                        <p:cTn id="11" dur="500" fill="hold"/>
                                        <p:tgtEl>
                                          <p:spTgt spid="17414"/>
                                        </p:tgtEl>
                                        <p:attrNameLst>
                                          <p:attrName>ppt_x</p:attrName>
                                        </p:attrNameLst>
                                      </p:cBhvr>
                                      <p:tavLst>
                                        <p:tav tm="0">
                                          <p:val>
                                            <p:strVal val="#ppt_x"/>
                                          </p:val>
                                        </p:tav>
                                        <p:tav tm="100000">
                                          <p:val>
                                            <p:strVal val="#ppt_x"/>
                                          </p:val>
                                        </p:tav>
                                      </p:tavLst>
                                    </p:anim>
                                    <p:anim calcmode="lin" valueType="num">
                                      <p:cBhvr additive="base">
                                        <p:cTn id="12" dur="500" fill="hold"/>
                                        <p:tgtEl>
                                          <p:spTgt spid="174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4267200" cy="914400"/>
          </a:xfrm>
        </p:spPr>
        <p:txBody>
          <a:bodyPr/>
          <a:lstStyle/>
          <a:p>
            <a:r>
              <a:rPr lang="en-US" b="1" dirty="0" smtClean="0"/>
              <a:t>Antioxidants</a:t>
            </a:r>
            <a:r>
              <a:rPr lang="en-US" dirty="0" smtClean="0"/>
              <a:t/>
            </a:r>
            <a:br>
              <a:rPr lang="en-US" dirty="0" smtClean="0"/>
            </a:br>
            <a:endParaRPr lang="en-US" dirty="0"/>
          </a:p>
        </p:txBody>
      </p:sp>
      <p:sp>
        <p:nvSpPr>
          <p:cNvPr id="3" name="Content Placeholder 2"/>
          <p:cNvSpPr>
            <a:spLocks noGrp="1"/>
          </p:cNvSpPr>
          <p:nvPr>
            <p:ph idx="1"/>
          </p:nvPr>
        </p:nvSpPr>
        <p:spPr/>
        <p:txBody>
          <a:bodyPr>
            <a:noAutofit/>
          </a:bodyPr>
          <a:lstStyle/>
          <a:p>
            <a:pPr algn="just"/>
            <a:r>
              <a:rPr lang="en-US" sz="2400" dirty="0" smtClean="0"/>
              <a:t>Antioxidant means "against oxidation." Antioxidants are an inhibitor of the process of oxidation, even at relatively small concentration and thus have diverse physiological role in the body .</a:t>
            </a:r>
          </a:p>
          <a:p>
            <a:pPr algn="just">
              <a:buNone/>
            </a:pPr>
            <a:r>
              <a:rPr lang="en-US" sz="2400" dirty="0" smtClean="0"/>
              <a:t> </a:t>
            </a:r>
          </a:p>
          <a:p>
            <a:pPr algn="just"/>
            <a:endParaRPr lang="en-US" sz="2400" dirty="0" smtClean="0"/>
          </a:p>
          <a:p>
            <a:pPr algn="just"/>
            <a:r>
              <a:rPr lang="en-US" sz="2400" dirty="0" smtClean="0"/>
              <a:t> Antioxidants may be defined as compounds that inhibit or delay the oxidation of other molecules by inhibiting the initiation or propagation of oxidizing chain reactions.</a:t>
            </a:r>
          </a:p>
          <a:p>
            <a:pPr algn="just">
              <a:buNone/>
            </a:pPr>
            <a:r>
              <a:rPr lang="en-US" sz="2400" dirty="0" smtClean="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research.fuseink.com/artifactimg/MTMyMTAwMjYzMjM5MTNfMQ.jpg"/>
          <p:cNvPicPr>
            <a:picLocks noChangeAspect="1" noChangeArrowheads="1"/>
          </p:cNvPicPr>
          <p:nvPr/>
        </p:nvPicPr>
        <p:blipFill>
          <a:blip r:embed="rId2"/>
          <a:srcRect/>
          <a:stretch>
            <a:fillRect/>
          </a:stretch>
        </p:blipFill>
        <p:spPr bwMode="auto">
          <a:xfrm>
            <a:off x="5029201" y="457200"/>
            <a:ext cx="3352800" cy="2114135"/>
          </a:xfrm>
          <a:prstGeom prst="rect">
            <a:avLst/>
          </a:prstGeom>
          <a:noFill/>
        </p:spPr>
      </p:pic>
      <p:pic>
        <p:nvPicPr>
          <p:cNvPr id="6" name="Picture 2" descr="Antioxidants and Free Radical Damage"/>
          <p:cNvPicPr>
            <a:picLocks noChangeAspect="1" noChangeArrowheads="1"/>
          </p:cNvPicPr>
          <p:nvPr/>
        </p:nvPicPr>
        <p:blipFill>
          <a:blip r:embed="rId3"/>
          <a:srcRect/>
          <a:stretch>
            <a:fillRect/>
          </a:stretch>
        </p:blipFill>
        <p:spPr bwMode="auto">
          <a:xfrm>
            <a:off x="457200" y="4495800"/>
            <a:ext cx="2752874" cy="2025760"/>
          </a:xfrm>
          <a:prstGeom prst="rect">
            <a:avLst/>
          </a:prstGeom>
          <a:noFill/>
        </p:spPr>
      </p:pic>
      <p:sp>
        <p:nvSpPr>
          <p:cNvPr id="2" name="Title 1"/>
          <p:cNvSpPr>
            <a:spLocks noGrp="1"/>
          </p:cNvSpPr>
          <p:nvPr>
            <p:ph type="title"/>
          </p:nvPr>
        </p:nvSpPr>
        <p:spPr/>
        <p:txBody>
          <a:bodyPr/>
          <a:lstStyle/>
          <a:p>
            <a:r>
              <a:rPr lang="en-US" sz="3600" dirty="0" smtClean="0"/>
              <a:t>Antioxidant</a:t>
            </a:r>
            <a:endParaRPr lang="en-US" sz="3600" dirty="0"/>
          </a:p>
        </p:txBody>
      </p:sp>
      <p:sp>
        <p:nvSpPr>
          <p:cNvPr id="3" name="Content Placeholder 2"/>
          <p:cNvSpPr>
            <a:spLocks noGrp="1"/>
          </p:cNvSpPr>
          <p:nvPr>
            <p:ph idx="1"/>
          </p:nvPr>
        </p:nvSpPr>
        <p:spPr>
          <a:xfrm>
            <a:off x="1752600" y="2590800"/>
            <a:ext cx="6400800" cy="2133600"/>
          </a:xfrm>
        </p:spPr>
        <p:txBody>
          <a:bodyPr>
            <a:normAutofit fontScale="77500" lnSpcReduction="20000"/>
          </a:bodyPr>
          <a:lstStyle/>
          <a:p>
            <a:pPr algn="just"/>
            <a:r>
              <a:rPr lang="en-US" dirty="0" smtClean="0">
                <a:solidFill>
                  <a:srgbClr val="92D050"/>
                </a:solidFill>
              </a:rPr>
              <a:t>An antioxidant is a molecule stable enough to donate an electron to a rampaging free radical and neutralize it, thus reducing its capacity to damage. These antioxidants delay or inhibit cellular damage mainly through their free radical scavenging property</a:t>
            </a:r>
            <a:endParaRPr lang="en-US" dirty="0">
              <a:solidFill>
                <a:srgbClr val="92D05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6019800" cy="707136"/>
          </a:xfrm>
        </p:spPr>
        <p:txBody>
          <a:bodyPr/>
          <a:lstStyle/>
          <a:p>
            <a:r>
              <a:rPr lang="en-US" b="1" dirty="0" smtClean="0"/>
              <a:t>Natural antioxidants</a:t>
            </a:r>
            <a:endParaRPr lang="en-US" dirty="0"/>
          </a:p>
        </p:txBody>
      </p:sp>
      <p:sp>
        <p:nvSpPr>
          <p:cNvPr id="3" name="Content Placeholder 2"/>
          <p:cNvSpPr>
            <a:spLocks noGrp="1"/>
          </p:cNvSpPr>
          <p:nvPr>
            <p:ph idx="1"/>
          </p:nvPr>
        </p:nvSpPr>
        <p:spPr>
          <a:xfrm>
            <a:off x="914400" y="1371600"/>
            <a:ext cx="6324600" cy="5486400"/>
          </a:xfrm>
        </p:spPr>
        <p:txBody>
          <a:bodyPr>
            <a:normAutofit fontScale="92500"/>
          </a:bodyPr>
          <a:lstStyle/>
          <a:p>
            <a:pPr algn="just"/>
            <a:r>
              <a:rPr lang="en-US" sz="2400" dirty="0" smtClean="0"/>
              <a:t>Consumers are demanding more natural foods </a:t>
            </a:r>
          </a:p>
          <a:p>
            <a:pPr algn="just"/>
            <a:r>
              <a:rPr lang="en-US" sz="2400" dirty="0" smtClean="0">
                <a:solidFill>
                  <a:srgbClr val="FFC000"/>
                </a:solidFill>
              </a:rPr>
              <a:t> industry to include natural antioxidants in foods</a:t>
            </a:r>
            <a:r>
              <a:rPr lang="en-US" sz="2400" dirty="0" smtClean="0"/>
              <a:t>. </a:t>
            </a:r>
          </a:p>
          <a:p>
            <a:pPr algn="just"/>
            <a:r>
              <a:rPr lang="en-US" sz="2400" dirty="0" smtClean="0"/>
              <a:t>Natural antioxidants have been used instead of synthetic antioxidants to retard lipid oxidation in foods to improve their quality and nutritional value. </a:t>
            </a:r>
          </a:p>
          <a:p>
            <a:pPr algn="just"/>
            <a:r>
              <a:rPr lang="en-US" sz="2400" dirty="0" smtClean="0"/>
              <a:t>There has been a growing interest in natural ingredients because they have greater application in food industry for increasing the consumer acceptability, palatability, stability and shelf life of food products. </a:t>
            </a:r>
          </a:p>
          <a:p>
            <a:pPr algn="just"/>
            <a:r>
              <a:rPr lang="en-US" sz="2400" dirty="0" smtClean="0"/>
              <a:t>Consequently, search for natural additives, especially of plant origin, has notably increased in recent years. </a:t>
            </a:r>
          </a:p>
          <a:p>
            <a:endParaRPr lang="en-US" sz="2400" dirty="0"/>
          </a:p>
        </p:txBody>
      </p:sp>
      <p:pic>
        <p:nvPicPr>
          <p:cNvPr id="1026" name="Picture 2"/>
          <p:cNvPicPr>
            <a:picLocks noChangeAspect="1" noChangeArrowheads="1"/>
          </p:cNvPicPr>
          <p:nvPr/>
        </p:nvPicPr>
        <p:blipFill>
          <a:blip r:embed="rId2"/>
          <a:srcRect/>
          <a:stretch>
            <a:fillRect/>
          </a:stretch>
        </p:blipFill>
        <p:spPr bwMode="auto">
          <a:xfrm>
            <a:off x="7620000" y="685800"/>
            <a:ext cx="1190625" cy="10191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7316368" y="228600"/>
            <a:ext cx="1599032" cy="1828800"/>
          </a:xfrm>
          <a:prstGeom prst="rect">
            <a:avLst/>
          </a:prstGeom>
          <a:noFill/>
          <a:ln w="9525">
            <a:noFill/>
            <a:miter lim="800000"/>
            <a:headEnd/>
            <a:tailEnd/>
          </a:ln>
          <a:effectLst/>
        </p:spPr>
      </p:pic>
      <p:sp>
        <p:nvSpPr>
          <p:cNvPr id="6" name="Rectangle 5"/>
          <p:cNvSpPr/>
          <p:nvPr/>
        </p:nvSpPr>
        <p:spPr>
          <a:xfrm>
            <a:off x="7543800" y="1752600"/>
            <a:ext cx="1361270" cy="369332"/>
          </a:xfrm>
          <a:prstGeom prst="rect">
            <a:avLst/>
          </a:prstGeom>
        </p:spPr>
        <p:txBody>
          <a:bodyPr wrap="none">
            <a:spAutoFit/>
          </a:bodyPr>
          <a:lstStyle/>
          <a:p>
            <a:r>
              <a:rPr lang="en-US" dirty="0" smtClean="0"/>
              <a:t>white peony</a:t>
            </a:r>
            <a:endParaRPr lang="en-US" dirty="0"/>
          </a:p>
        </p:txBody>
      </p:sp>
      <p:pic>
        <p:nvPicPr>
          <p:cNvPr id="1028" name="Picture 4"/>
          <p:cNvPicPr>
            <a:picLocks noChangeAspect="1" noChangeArrowheads="1"/>
          </p:cNvPicPr>
          <p:nvPr/>
        </p:nvPicPr>
        <p:blipFill>
          <a:blip r:embed="rId4"/>
          <a:srcRect/>
          <a:stretch>
            <a:fillRect/>
          </a:stretch>
        </p:blipFill>
        <p:spPr bwMode="auto">
          <a:xfrm>
            <a:off x="7620000" y="2819400"/>
            <a:ext cx="1295400" cy="1929464"/>
          </a:xfrm>
          <a:prstGeom prst="rect">
            <a:avLst/>
          </a:prstGeom>
          <a:noFill/>
          <a:ln w="9525">
            <a:noFill/>
            <a:miter lim="800000"/>
            <a:headEnd/>
            <a:tailEnd/>
          </a:ln>
          <a:effectLst/>
        </p:spPr>
      </p:pic>
      <p:sp>
        <p:nvSpPr>
          <p:cNvPr id="8" name="Rectangle 7"/>
          <p:cNvSpPr/>
          <p:nvPr/>
        </p:nvSpPr>
        <p:spPr>
          <a:xfrm>
            <a:off x="7543800" y="3429000"/>
            <a:ext cx="1600200" cy="646331"/>
          </a:xfrm>
          <a:prstGeom prst="rect">
            <a:avLst/>
          </a:prstGeom>
        </p:spPr>
        <p:txBody>
          <a:bodyPr wrap="square">
            <a:spAutoFit/>
          </a:bodyPr>
          <a:lstStyle/>
          <a:p>
            <a:r>
              <a:rPr lang="en-US" dirty="0" err="1" smtClean="0"/>
              <a:t>Sappanwood</a:t>
            </a:r>
            <a:r>
              <a:rPr lang="en-US" dirty="0" smtClean="0"/>
              <a:t> - heartwood</a:t>
            </a:r>
            <a:endParaRPr lang="en-US" dirty="0"/>
          </a:p>
        </p:txBody>
      </p:sp>
      <p:pic>
        <p:nvPicPr>
          <p:cNvPr id="1029" name="Picture 5"/>
          <p:cNvPicPr>
            <a:picLocks noChangeAspect="1" noChangeArrowheads="1"/>
          </p:cNvPicPr>
          <p:nvPr/>
        </p:nvPicPr>
        <p:blipFill>
          <a:blip r:embed="rId5"/>
          <a:srcRect/>
          <a:stretch>
            <a:fillRect/>
          </a:stretch>
        </p:blipFill>
        <p:spPr bwMode="auto">
          <a:xfrm>
            <a:off x="7543800" y="5334000"/>
            <a:ext cx="1600200" cy="1304925"/>
          </a:xfrm>
          <a:prstGeom prst="rect">
            <a:avLst/>
          </a:prstGeom>
          <a:noFill/>
          <a:ln w="9525">
            <a:noFill/>
            <a:miter lim="800000"/>
            <a:headEnd/>
            <a:tailEnd/>
          </a:ln>
          <a:effectLst/>
        </p:spPr>
      </p:pic>
      <p:sp>
        <p:nvSpPr>
          <p:cNvPr id="10" name="Rectangle 9"/>
          <p:cNvSpPr/>
          <p:nvPr/>
        </p:nvSpPr>
        <p:spPr>
          <a:xfrm>
            <a:off x="7696200" y="6248400"/>
            <a:ext cx="1140377" cy="369332"/>
          </a:xfrm>
          <a:prstGeom prst="rect">
            <a:avLst/>
          </a:prstGeom>
        </p:spPr>
        <p:txBody>
          <a:bodyPr wrap="none">
            <a:spAutoFit/>
          </a:bodyPr>
          <a:lstStyle/>
          <a:p>
            <a:r>
              <a:rPr lang="en-US" dirty="0" smtClean="0">
                <a:solidFill>
                  <a:srgbClr val="7030A0"/>
                </a:solidFill>
              </a:rPr>
              <a:t>Rosemary</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Synthetic antioxidants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most effective synthetic antioxidants  are approved by Food and Drug Administration for addition to foods, </a:t>
            </a:r>
          </a:p>
          <a:p>
            <a:pPr marL="1035050" indent="-66675">
              <a:buNone/>
            </a:pPr>
            <a:r>
              <a:rPr lang="en-US" dirty="0" smtClean="0">
                <a:solidFill>
                  <a:srgbClr val="FF0000"/>
                </a:solidFill>
              </a:rPr>
              <a:t>BHA (</a:t>
            </a:r>
            <a:r>
              <a:rPr lang="en-US" dirty="0" err="1" smtClean="0">
                <a:solidFill>
                  <a:srgbClr val="FF0000"/>
                </a:solidFill>
              </a:rPr>
              <a:t>Butylated</a:t>
            </a:r>
            <a:r>
              <a:rPr lang="en-US" dirty="0" smtClean="0">
                <a:solidFill>
                  <a:srgbClr val="FF0000"/>
                </a:solidFill>
              </a:rPr>
              <a:t> </a:t>
            </a:r>
            <a:r>
              <a:rPr lang="en-US" dirty="0" err="1" smtClean="0">
                <a:solidFill>
                  <a:srgbClr val="FF0000"/>
                </a:solidFill>
              </a:rPr>
              <a:t>hydroxyanisole</a:t>
            </a:r>
            <a:r>
              <a:rPr lang="en-US" dirty="0" smtClean="0">
                <a:solidFill>
                  <a:srgbClr val="FF0000"/>
                </a:solidFill>
              </a:rPr>
              <a:t>), </a:t>
            </a:r>
          </a:p>
          <a:p>
            <a:pPr marL="1035050" indent="-66675">
              <a:buNone/>
            </a:pPr>
            <a:r>
              <a:rPr lang="en-US" dirty="0" smtClean="0">
                <a:solidFill>
                  <a:srgbClr val="FFC000"/>
                </a:solidFill>
              </a:rPr>
              <a:t>BHT (</a:t>
            </a:r>
            <a:r>
              <a:rPr lang="en-US" dirty="0" err="1" smtClean="0">
                <a:solidFill>
                  <a:srgbClr val="FFC000"/>
                </a:solidFill>
              </a:rPr>
              <a:t>butylated</a:t>
            </a:r>
            <a:r>
              <a:rPr lang="en-US" dirty="0" smtClean="0">
                <a:solidFill>
                  <a:srgbClr val="FFC000"/>
                </a:solidFill>
              </a:rPr>
              <a:t> </a:t>
            </a:r>
            <a:r>
              <a:rPr lang="en-US" dirty="0" err="1" smtClean="0">
                <a:solidFill>
                  <a:srgbClr val="FFC000"/>
                </a:solidFill>
              </a:rPr>
              <a:t>hydroxy</a:t>
            </a:r>
            <a:r>
              <a:rPr lang="en-US" dirty="0" smtClean="0">
                <a:solidFill>
                  <a:srgbClr val="FFC000"/>
                </a:solidFill>
              </a:rPr>
              <a:t> toluene), </a:t>
            </a:r>
          </a:p>
          <a:p>
            <a:pPr marL="1035050" indent="-66675">
              <a:buNone/>
            </a:pPr>
            <a:r>
              <a:rPr lang="en-US" dirty="0" smtClean="0">
                <a:solidFill>
                  <a:srgbClr val="00B050"/>
                </a:solidFill>
              </a:rPr>
              <a:t>TVHQ (tertiary </a:t>
            </a:r>
            <a:r>
              <a:rPr lang="en-US" dirty="0" err="1" smtClean="0">
                <a:solidFill>
                  <a:srgbClr val="00B050"/>
                </a:solidFill>
              </a:rPr>
              <a:t>butylated</a:t>
            </a:r>
            <a:r>
              <a:rPr lang="en-US" dirty="0" smtClean="0">
                <a:solidFill>
                  <a:srgbClr val="00B050"/>
                </a:solidFill>
              </a:rPr>
              <a:t> </a:t>
            </a:r>
            <a:r>
              <a:rPr lang="en-US" dirty="0" err="1" smtClean="0">
                <a:solidFill>
                  <a:srgbClr val="00B050"/>
                </a:solidFill>
              </a:rPr>
              <a:t>hydroxy</a:t>
            </a:r>
            <a:r>
              <a:rPr lang="en-US" dirty="0" smtClean="0">
                <a:solidFill>
                  <a:srgbClr val="00B050"/>
                </a:solidFill>
              </a:rPr>
              <a:t> </a:t>
            </a:r>
            <a:r>
              <a:rPr lang="en-US" dirty="0" err="1" smtClean="0">
                <a:solidFill>
                  <a:srgbClr val="00B050"/>
                </a:solidFill>
              </a:rPr>
              <a:t>quinone</a:t>
            </a:r>
            <a:r>
              <a:rPr lang="en-US" dirty="0" smtClean="0">
                <a:solidFill>
                  <a:srgbClr val="00B050"/>
                </a:solidFill>
              </a:rPr>
              <a:t>) </a:t>
            </a:r>
            <a:r>
              <a:rPr lang="en-US" dirty="0" smtClean="0"/>
              <a:t>etc</a:t>
            </a:r>
          </a:p>
          <a:p>
            <a:endParaRPr lang="en-US" dirty="0" smtClean="0"/>
          </a:p>
          <a:p>
            <a:r>
              <a:rPr lang="en-US" dirty="0" smtClean="0"/>
              <a:t>synthetic antioxidant market worldwide is in decline, while natural antioxidants are growing, prepared  by  consumer acceptance  with ease and legal requirements for market access. </a:t>
            </a:r>
          </a:p>
          <a:p>
            <a:endParaRPr lang="en-US" dirty="0" smtClean="0"/>
          </a:p>
          <a:p>
            <a:r>
              <a:rPr lang="en-US" dirty="0" smtClean="0"/>
              <a:t>In addition to extending the shelf life, natural antioxidants have been reported to enhance the </a:t>
            </a:r>
            <a:r>
              <a:rPr lang="en-US" dirty="0" err="1" smtClean="0"/>
              <a:t>organoleptic</a:t>
            </a:r>
            <a:r>
              <a:rPr lang="en-US" dirty="0" smtClean="0"/>
              <a:t> characteristics and consumer acceptability of meat and meat products with added health benefits.</a:t>
            </a:r>
          </a:p>
          <a:p>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762000"/>
          </a:xfrm>
        </p:spPr>
        <p:txBody>
          <a:bodyPr>
            <a:normAutofit fontScale="90000"/>
          </a:bodyPr>
          <a:lstStyle/>
          <a:p>
            <a:r>
              <a:rPr lang="en-US" sz="3600" b="1" dirty="0" smtClean="0"/>
              <a:t>Types and sources of Natural antioxidant</a:t>
            </a:r>
            <a:endParaRPr lang="en-US" sz="3600" b="1" dirty="0">
              <a:solidFill>
                <a:srgbClr val="FFFF00"/>
              </a:solidFill>
              <a:latin typeface="Arial" pitchFamily="34" charset="0"/>
              <a:cs typeface="Arial" pitchFamily="34" charset="0"/>
            </a:endParaRPr>
          </a:p>
        </p:txBody>
      </p:sp>
      <p:sp>
        <p:nvSpPr>
          <p:cNvPr id="4" name="Oval 3"/>
          <p:cNvSpPr/>
          <p:nvPr/>
        </p:nvSpPr>
        <p:spPr>
          <a:xfrm>
            <a:off x="609600" y="1524000"/>
            <a:ext cx="21336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Gill Sans MT" pitchFamily="34" charset="0"/>
              </a:rPr>
              <a:t>Polyphenolic</a:t>
            </a:r>
            <a:r>
              <a:rPr lang="en-US" dirty="0" smtClean="0">
                <a:latin typeface="Gill Sans MT" pitchFamily="34" charset="0"/>
              </a:rPr>
              <a:t> compounds</a:t>
            </a:r>
            <a:endParaRPr lang="en-US" dirty="0">
              <a:latin typeface="Gill Sans MT" pitchFamily="34" charset="0"/>
            </a:endParaRPr>
          </a:p>
        </p:txBody>
      </p:sp>
      <p:sp>
        <p:nvSpPr>
          <p:cNvPr id="5" name="Oval 4"/>
          <p:cNvSpPr/>
          <p:nvPr/>
        </p:nvSpPr>
        <p:spPr>
          <a:xfrm>
            <a:off x="1524000" y="2362200"/>
            <a:ext cx="23622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Gill Sans MT" pitchFamily="34" charset="0"/>
              </a:rPr>
              <a:t>Carotenoids</a:t>
            </a:r>
            <a:endParaRPr lang="en-US" dirty="0">
              <a:latin typeface="Gill Sans MT" pitchFamily="34" charset="0"/>
            </a:endParaRPr>
          </a:p>
        </p:txBody>
      </p:sp>
      <p:sp>
        <p:nvSpPr>
          <p:cNvPr id="6" name="Oval 5"/>
          <p:cNvSpPr/>
          <p:nvPr/>
        </p:nvSpPr>
        <p:spPr>
          <a:xfrm>
            <a:off x="4038600" y="3886200"/>
            <a:ext cx="23622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Gill Sans MT" pitchFamily="34" charset="0"/>
              </a:rPr>
              <a:t>Vitamin-C</a:t>
            </a:r>
            <a:endParaRPr lang="en-US" dirty="0">
              <a:latin typeface="Gill Sans MT" pitchFamily="34" charset="0"/>
            </a:endParaRPr>
          </a:p>
        </p:txBody>
      </p:sp>
      <p:sp>
        <p:nvSpPr>
          <p:cNvPr id="7" name="Oval 6"/>
          <p:cNvSpPr/>
          <p:nvPr/>
        </p:nvSpPr>
        <p:spPr>
          <a:xfrm>
            <a:off x="5257800" y="4724400"/>
            <a:ext cx="23622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Gill Sans MT" pitchFamily="34" charset="0"/>
              </a:rPr>
              <a:t>Vitamin E</a:t>
            </a:r>
            <a:endParaRPr lang="en-US" dirty="0">
              <a:latin typeface="Gill Sans MT" pitchFamily="34" charset="0"/>
            </a:endParaRPr>
          </a:p>
        </p:txBody>
      </p:sp>
      <p:sp>
        <p:nvSpPr>
          <p:cNvPr id="8" name="Oval 7"/>
          <p:cNvSpPr/>
          <p:nvPr/>
        </p:nvSpPr>
        <p:spPr>
          <a:xfrm>
            <a:off x="6096000" y="5638800"/>
            <a:ext cx="2590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CoQ10 (an antioxidant enzyme)</a:t>
            </a:r>
            <a:endParaRPr lang="en-US" dirty="0">
              <a:latin typeface="Gill Sans MT" pitchFamily="34" charset="0"/>
            </a:endParaRPr>
          </a:p>
        </p:txBody>
      </p:sp>
      <p:sp>
        <p:nvSpPr>
          <p:cNvPr id="9" name="Oval 8"/>
          <p:cNvSpPr/>
          <p:nvPr/>
        </p:nvSpPr>
        <p:spPr>
          <a:xfrm>
            <a:off x="2743200" y="3124200"/>
            <a:ext cx="23622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Gill Sans MT" pitchFamily="34" charset="0"/>
              </a:rPr>
              <a:t>Vitamin-A</a:t>
            </a:r>
            <a:endParaRPr lang="en-US" dirty="0">
              <a:latin typeface="Gill Sans MT"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4114801" y="1219201"/>
            <a:ext cx="1617638" cy="12954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81000" y="3124200"/>
            <a:ext cx="1600200" cy="160020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2057400" y="4038600"/>
            <a:ext cx="1775421" cy="1371600"/>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5791200" y="2362200"/>
            <a:ext cx="1729425" cy="1295400"/>
          </a:xfrm>
          <a:prstGeom prst="rect">
            <a:avLst/>
          </a:prstGeom>
          <a:noFill/>
          <a:ln w="9525">
            <a:noFill/>
            <a:miter lim="800000"/>
            <a:headEnd/>
            <a:tailEnd/>
          </a:ln>
        </p:spPr>
      </p:pic>
      <p:pic>
        <p:nvPicPr>
          <p:cNvPr id="3078" name="Picture 6"/>
          <p:cNvPicPr>
            <a:picLocks noChangeAspect="1" noChangeArrowheads="1"/>
          </p:cNvPicPr>
          <p:nvPr/>
        </p:nvPicPr>
        <p:blipFill>
          <a:blip r:embed="rId6" cstate="print"/>
          <a:srcRect/>
          <a:stretch>
            <a:fillRect/>
          </a:stretch>
        </p:blipFill>
        <p:spPr bwMode="auto">
          <a:xfrm>
            <a:off x="7620000" y="3505200"/>
            <a:ext cx="1295400" cy="1295400"/>
          </a:xfrm>
          <a:prstGeom prst="rect">
            <a:avLst/>
          </a:prstGeom>
          <a:noFill/>
          <a:ln w="9525">
            <a:noFill/>
            <a:miter lim="800000"/>
            <a:headEnd/>
            <a:tailEnd/>
          </a:ln>
        </p:spPr>
      </p:pic>
      <p:pic>
        <p:nvPicPr>
          <p:cNvPr id="38916" name="Picture 4" descr="http://t0.gstatic.com/images?q=tbn:ANd9GcRtkdT3tlyo3cMGJSjgT7VMcXp5A5b7r-Pg4j6wnFQi99_2E5x2"/>
          <p:cNvPicPr>
            <a:picLocks noChangeAspect="1" noChangeArrowheads="1"/>
          </p:cNvPicPr>
          <p:nvPr/>
        </p:nvPicPr>
        <p:blipFill>
          <a:blip r:embed="rId7"/>
          <a:srcRect/>
          <a:stretch>
            <a:fillRect/>
          </a:stretch>
        </p:blipFill>
        <p:spPr bwMode="auto">
          <a:xfrm>
            <a:off x="4267200" y="5638801"/>
            <a:ext cx="1352550" cy="9911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1" presetClass="entr" presetSubtype="0" fill="hold" nodeType="clickEffect">
                                  <p:stCondLst>
                                    <p:cond delay="0"/>
                                  </p:stCondLst>
                                  <p:childTnLst>
                                    <p:set>
                                      <p:cBhvr>
                                        <p:cTn id="14" dur="1000">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1" presetClass="entr" presetSubtype="0" fill="hold" nodeType="clickEffect">
                                  <p:stCondLst>
                                    <p:cond delay="0"/>
                                  </p:stCondLst>
                                  <p:childTnLst>
                                    <p:set>
                                      <p:cBhvr>
                                        <p:cTn id="22" dur="1000">
                                          <p:stCondLst>
                                            <p:cond delay="0"/>
                                          </p:stCondLst>
                                        </p:cTn>
                                        <p:tgtEl>
                                          <p:spTgt spid="30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1" presetClass="entr" presetSubtype="0" fill="hold" nodeType="clickEffect">
                                  <p:stCondLst>
                                    <p:cond delay="0"/>
                                  </p:stCondLst>
                                  <p:childTnLst>
                                    <p:set>
                                      <p:cBhvr>
                                        <p:cTn id="30" dur="1000">
                                          <p:stCondLst>
                                            <p:cond delay="0"/>
                                          </p:stCondLst>
                                        </p:cTn>
                                        <p:tgtEl>
                                          <p:spTgt spid="30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1" presetClass="entr" presetSubtype="0" fill="hold" nodeType="clickEffect">
                                  <p:stCondLst>
                                    <p:cond delay="0"/>
                                  </p:stCondLst>
                                  <p:childTnLst>
                                    <p:set>
                                      <p:cBhvr>
                                        <p:cTn id="38" dur="1000">
                                          <p:stCondLst>
                                            <p:cond delay="0"/>
                                          </p:stCondLst>
                                        </p:cTn>
                                        <p:tgtEl>
                                          <p:spTgt spid="307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1" presetClass="entr" presetSubtype="0" fill="hold" nodeType="clickEffect">
                                  <p:stCondLst>
                                    <p:cond delay="0"/>
                                  </p:stCondLst>
                                  <p:childTnLst>
                                    <p:set>
                                      <p:cBhvr>
                                        <p:cTn id="46" dur="1000">
                                          <p:stCondLst>
                                            <p:cond delay="0"/>
                                          </p:stCondLst>
                                        </p:cTn>
                                        <p:tgtEl>
                                          <p:spTgt spid="307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Antioxidant defense system</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Antioxidants act as </a:t>
            </a:r>
          </a:p>
          <a:p>
            <a:pPr marL="1089025" indent="-53975">
              <a:buNone/>
            </a:pPr>
            <a:r>
              <a:rPr lang="en-US" dirty="0" smtClean="0">
                <a:solidFill>
                  <a:srgbClr val="00B050"/>
                </a:solidFill>
              </a:rPr>
              <a:t>radical scavenger, </a:t>
            </a:r>
          </a:p>
          <a:p>
            <a:pPr marL="1089025" indent="-53975">
              <a:buNone/>
            </a:pPr>
            <a:r>
              <a:rPr lang="en-US" dirty="0" smtClean="0">
                <a:solidFill>
                  <a:srgbClr val="00B050"/>
                </a:solidFill>
              </a:rPr>
              <a:t>hydrogen donor, </a:t>
            </a:r>
          </a:p>
          <a:p>
            <a:pPr marL="1089025" indent="-53975">
              <a:buNone/>
            </a:pPr>
            <a:r>
              <a:rPr lang="en-US" dirty="0" smtClean="0">
                <a:solidFill>
                  <a:srgbClr val="00B050"/>
                </a:solidFill>
              </a:rPr>
              <a:t>electron donor, </a:t>
            </a:r>
          </a:p>
          <a:p>
            <a:pPr marL="1089025" indent="-53975">
              <a:buNone/>
            </a:pPr>
            <a:r>
              <a:rPr lang="en-US" dirty="0" smtClean="0">
                <a:solidFill>
                  <a:srgbClr val="00B050"/>
                </a:solidFill>
              </a:rPr>
              <a:t>peroxide decomposer, </a:t>
            </a:r>
          </a:p>
          <a:p>
            <a:pPr marL="1089025" indent="-53975">
              <a:buNone/>
            </a:pPr>
            <a:r>
              <a:rPr lang="en-US" dirty="0" smtClean="0">
                <a:solidFill>
                  <a:srgbClr val="00B050"/>
                </a:solidFill>
              </a:rPr>
              <a:t>singlet oxygen quencher,</a:t>
            </a:r>
          </a:p>
          <a:p>
            <a:pPr marL="1089025" indent="-53975">
              <a:buNone/>
            </a:pPr>
            <a:r>
              <a:rPr lang="en-US" dirty="0" smtClean="0">
                <a:solidFill>
                  <a:srgbClr val="00B050"/>
                </a:solidFill>
              </a:rPr>
              <a:t> enzyme inhibitor, </a:t>
            </a:r>
          </a:p>
          <a:p>
            <a:pPr marL="1089025" indent="-53975">
              <a:buNone/>
            </a:pPr>
            <a:r>
              <a:rPr lang="en-US" dirty="0" smtClean="0">
                <a:solidFill>
                  <a:srgbClr val="00B050"/>
                </a:solidFill>
              </a:rPr>
              <a:t>metal-chelating agents. </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Mechanism of action of antioxidants</a:t>
            </a:r>
            <a:r>
              <a:rPr lang="en-US" dirty="0" smtClean="0"/>
              <a:t/>
            </a:r>
            <a:br>
              <a:rPr lang="en-US" dirty="0" smtClean="0"/>
            </a:br>
            <a:endParaRPr lang="en-US" dirty="0"/>
          </a:p>
        </p:txBody>
      </p:sp>
      <p:sp>
        <p:nvSpPr>
          <p:cNvPr id="3" name="Content Placeholder 2"/>
          <p:cNvSpPr>
            <a:spLocks noGrp="1"/>
          </p:cNvSpPr>
          <p:nvPr>
            <p:ph idx="1"/>
          </p:nvPr>
        </p:nvSpPr>
        <p:spPr/>
        <p:txBody>
          <a:bodyPr>
            <a:noAutofit/>
          </a:bodyPr>
          <a:lstStyle/>
          <a:p>
            <a:r>
              <a:rPr lang="en-US" sz="2400" dirty="0" smtClean="0"/>
              <a:t>Two principle mechanisms -for antioxidants</a:t>
            </a:r>
          </a:p>
          <a:p>
            <a:r>
              <a:rPr lang="en-US" sz="2400" b="1" dirty="0" smtClean="0">
                <a:solidFill>
                  <a:srgbClr val="00B0F0"/>
                </a:solidFill>
              </a:rPr>
              <a:t>chain- breaking mechanism </a:t>
            </a:r>
            <a:r>
              <a:rPr lang="en-US" sz="2400" dirty="0" smtClean="0"/>
              <a:t>by which the primary antioxidant donates an electron to the free radical present in the systems. </a:t>
            </a:r>
          </a:p>
          <a:p>
            <a:endParaRPr lang="en-US" sz="2400" dirty="0" smtClean="0"/>
          </a:p>
          <a:p>
            <a:r>
              <a:rPr lang="en-US" sz="2400" dirty="0" smtClean="0"/>
              <a:t>The second mechanism involves </a:t>
            </a:r>
            <a:r>
              <a:rPr lang="en-US" sz="2400" dirty="0" smtClean="0">
                <a:solidFill>
                  <a:srgbClr val="00B0F0"/>
                </a:solidFill>
              </a:rPr>
              <a:t>removal of ROS/reactive nitrogen species initiators </a:t>
            </a:r>
            <a:r>
              <a:rPr lang="en-US" sz="2400" dirty="0" smtClean="0"/>
              <a:t>(secondary antioxidants) by quenching chain-initiating catalyst. </a:t>
            </a:r>
          </a:p>
          <a:p>
            <a:r>
              <a:rPr lang="en-US" sz="2400" dirty="0" smtClean="0"/>
              <a:t>Antioxidants may exert their effect on biological systems by different mechanisms including electron donation, metal ion </a:t>
            </a:r>
            <a:r>
              <a:rPr lang="en-US" sz="2400" dirty="0" err="1" smtClean="0"/>
              <a:t>chelation</a:t>
            </a:r>
            <a:r>
              <a:rPr lang="en-US" sz="2400" dirty="0" smtClean="0"/>
              <a:t>, co-antioxidants.</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512763"/>
            <a:ext cx="8229600" cy="914400"/>
          </a:xfrm>
        </p:spPr>
        <p:txBody>
          <a:bodyPr/>
          <a:lstStyle/>
          <a:p>
            <a:r>
              <a:rPr lang="en-US" sz="3200" dirty="0" smtClean="0"/>
              <a:t>Three major levels of antioxidant defense in the cell</a:t>
            </a:r>
            <a:endParaRPr lang="en-US" sz="3200" dirty="0"/>
          </a:p>
        </p:txBody>
      </p:sp>
      <p:sp>
        <p:nvSpPr>
          <p:cNvPr id="5" name="Oval 4"/>
          <p:cNvSpPr/>
          <p:nvPr/>
        </p:nvSpPr>
        <p:spPr>
          <a:xfrm>
            <a:off x="1219200" y="1752600"/>
            <a:ext cx="7315200" cy="44958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905000" y="2362200"/>
            <a:ext cx="5715000" cy="3048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3124200" y="3124200"/>
            <a:ext cx="3505200" cy="1600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886200" y="3657600"/>
            <a:ext cx="1981200" cy="4572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9" name="TextBox 8"/>
          <p:cNvSpPr txBox="1"/>
          <p:nvPr/>
        </p:nvSpPr>
        <p:spPr>
          <a:xfrm>
            <a:off x="3352800" y="1981200"/>
            <a:ext cx="2819400" cy="369332"/>
          </a:xfrm>
          <a:prstGeom prst="rect">
            <a:avLst/>
          </a:prstGeom>
          <a:noFill/>
        </p:spPr>
        <p:txBody>
          <a:bodyPr wrap="square" rtlCol="0">
            <a:spAutoFit/>
          </a:bodyPr>
          <a:lstStyle/>
          <a:p>
            <a:r>
              <a:rPr lang="en-US" b="1" i="1" dirty="0" smtClean="0"/>
              <a:t>First level of defense</a:t>
            </a:r>
            <a:endParaRPr lang="en-US" dirty="0"/>
          </a:p>
        </p:txBody>
      </p:sp>
      <p:sp>
        <p:nvSpPr>
          <p:cNvPr id="10" name="TextBox 9"/>
          <p:cNvSpPr txBox="1"/>
          <p:nvPr/>
        </p:nvSpPr>
        <p:spPr>
          <a:xfrm>
            <a:off x="3657600" y="2514601"/>
            <a:ext cx="2590800" cy="369332"/>
          </a:xfrm>
          <a:prstGeom prst="rect">
            <a:avLst/>
          </a:prstGeom>
          <a:noFill/>
        </p:spPr>
        <p:txBody>
          <a:bodyPr wrap="square" rtlCol="0">
            <a:spAutoFit/>
          </a:bodyPr>
          <a:lstStyle/>
          <a:p>
            <a:r>
              <a:rPr lang="en-US" b="1" i="1" dirty="0" smtClean="0"/>
              <a:t>Second level of defense</a:t>
            </a:r>
            <a:endParaRPr lang="en-US" dirty="0"/>
          </a:p>
        </p:txBody>
      </p:sp>
      <p:sp>
        <p:nvSpPr>
          <p:cNvPr id="11" name="TextBox 10"/>
          <p:cNvSpPr txBox="1"/>
          <p:nvPr/>
        </p:nvSpPr>
        <p:spPr>
          <a:xfrm>
            <a:off x="3733800" y="3200400"/>
            <a:ext cx="2667000" cy="369332"/>
          </a:xfrm>
          <a:prstGeom prst="rect">
            <a:avLst/>
          </a:prstGeom>
          <a:noFill/>
        </p:spPr>
        <p:txBody>
          <a:bodyPr wrap="square" rtlCol="0">
            <a:spAutoFit/>
          </a:bodyPr>
          <a:lstStyle/>
          <a:p>
            <a:r>
              <a:rPr lang="en-US" b="1" i="1" dirty="0" smtClean="0">
                <a:solidFill>
                  <a:srgbClr val="FF0000"/>
                </a:solidFill>
              </a:rPr>
              <a:t>Third level of defense</a:t>
            </a:r>
            <a:endParaRPr lang="en-US" dirty="0">
              <a:solidFill>
                <a:srgbClr val="FF0000"/>
              </a:solidFill>
            </a:endParaRPr>
          </a:p>
        </p:txBody>
      </p:sp>
      <p:sp>
        <p:nvSpPr>
          <p:cNvPr id="12" name="TextBox 11"/>
          <p:cNvSpPr txBox="1"/>
          <p:nvPr/>
        </p:nvSpPr>
        <p:spPr>
          <a:xfrm>
            <a:off x="3810000" y="4114800"/>
            <a:ext cx="2590800" cy="369332"/>
          </a:xfrm>
          <a:prstGeom prst="rect">
            <a:avLst/>
          </a:prstGeom>
          <a:noFill/>
        </p:spPr>
        <p:txBody>
          <a:bodyPr wrap="square" rtlCol="0">
            <a:spAutoFit/>
          </a:bodyPr>
          <a:lstStyle/>
          <a:p>
            <a:r>
              <a:rPr lang="en-US" b="1" dirty="0" smtClean="0">
                <a:solidFill>
                  <a:srgbClr val="C00000"/>
                </a:solidFill>
              </a:rPr>
              <a:t>Lipases, proteases, etc</a:t>
            </a:r>
            <a:endParaRPr lang="en-US" dirty="0">
              <a:solidFill>
                <a:srgbClr val="C00000"/>
              </a:solidFill>
            </a:endParaRPr>
          </a:p>
        </p:txBody>
      </p:sp>
      <p:sp>
        <p:nvSpPr>
          <p:cNvPr id="13" name="Rectangle 12"/>
          <p:cNvSpPr/>
          <p:nvPr/>
        </p:nvSpPr>
        <p:spPr>
          <a:xfrm>
            <a:off x="0" y="5257800"/>
            <a:ext cx="1676400" cy="369332"/>
          </a:xfrm>
          <a:prstGeom prst="rect">
            <a:avLst/>
          </a:prstGeom>
        </p:spPr>
        <p:txBody>
          <a:bodyPr wrap="square">
            <a:spAutoFit/>
          </a:bodyPr>
          <a:lstStyle/>
          <a:p>
            <a:r>
              <a:rPr lang="en-US" b="1" dirty="0" smtClean="0"/>
              <a:t>, Free radicals</a:t>
            </a:r>
          </a:p>
        </p:txBody>
      </p:sp>
      <p:sp>
        <p:nvSpPr>
          <p:cNvPr id="14" name="TextBox 13"/>
          <p:cNvSpPr txBox="1"/>
          <p:nvPr/>
        </p:nvSpPr>
        <p:spPr>
          <a:xfrm>
            <a:off x="4038600" y="4876800"/>
            <a:ext cx="1905000" cy="646331"/>
          </a:xfrm>
          <a:prstGeom prst="rect">
            <a:avLst/>
          </a:prstGeom>
          <a:noFill/>
        </p:spPr>
        <p:txBody>
          <a:bodyPr wrap="square" rtlCol="0">
            <a:spAutoFit/>
          </a:bodyPr>
          <a:lstStyle/>
          <a:p>
            <a:r>
              <a:rPr lang="en-US" b="1" dirty="0" smtClean="0"/>
              <a:t>Vitamins A, E, C, </a:t>
            </a:r>
            <a:r>
              <a:rPr lang="en-US" b="1" dirty="0" err="1" smtClean="0"/>
              <a:t>carotenoids</a:t>
            </a:r>
            <a:endParaRPr lang="en-US" dirty="0"/>
          </a:p>
        </p:txBody>
      </p:sp>
      <p:sp>
        <p:nvSpPr>
          <p:cNvPr id="16" name="TextBox 15"/>
          <p:cNvSpPr txBox="1"/>
          <p:nvPr/>
        </p:nvSpPr>
        <p:spPr>
          <a:xfrm>
            <a:off x="1905000" y="3657600"/>
            <a:ext cx="1524000" cy="646331"/>
          </a:xfrm>
          <a:prstGeom prst="rect">
            <a:avLst/>
          </a:prstGeom>
          <a:noFill/>
        </p:spPr>
        <p:txBody>
          <a:bodyPr wrap="square" rtlCol="0">
            <a:spAutoFit/>
          </a:bodyPr>
          <a:lstStyle/>
          <a:p>
            <a:r>
              <a:rPr lang="en-US" b="1" dirty="0" smtClean="0"/>
              <a:t>Glutathione</a:t>
            </a:r>
          </a:p>
          <a:p>
            <a:endParaRPr lang="en-US" dirty="0"/>
          </a:p>
        </p:txBody>
      </p:sp>
      <p:sp>
        <p:nvSpPr>
          <p:cNvPr id="17" name="TextBox 16"/>
          <p:cNvSpPr txBox="1"/>
          <p:nvPr/>
        </p:nvSpPr>
        <p:spPr>
          <a:xfrm>
            <a:off x="6629400" y="3657600"/>
            <a:ext cx="1143000" cy="615553"/>
          </a:xfrm>
          <a:prstGeom prst="rect">
            <a:avLst/>
          </a:prstGeom>
          <a:noFill/>
        </p:spPr>
        <p:txBody>
          <a:bodyPr wrap="square" rtlCol="0">
            <a:spAutoFit/>
          </a:bodyPr>
          <a:lstStyle/>
          <a:p>
            <a:r>
              <a:rPr lang="en-US" sz="1600" b="1" dirty="0" smtClean="0"/>
              <a:t>Uric acid</a:t>
            </a:r>
          </a:p>
          <a:p>
            <a:endParaRPr lang="en-US" dirty="0"/>
          </a:p>
        </p:txBody>
      </p:sp>
      <p:sp>
        <p:nvSpPr>
          <p:cNvPr id="18" name="TextBox 17"/>
          <p:cNvSpPr txBox="1"/>
          <p:nvPr/>
        </p:nvSpPr>
        <p:spPr>
          <a:xfrm>
            <a:off x="6477000" y="4876800"/>
            <a:ext cx="1905000" cy="646331"/>
          </a:xfrm>
          <a:prstGeom prst="rect">
            <a:avLst/>
          </a:prstGeom>
          <a:noFill/>
        </p:spPr>
        <p:txBody>
          <a:bodyPr wrap="square" rtlCol="0">
            <a:spAutoFit/>
          </a:bodyPr>
          <a:lstStyle/>
          <a:p>
            <a:r>
              <a:rPr lang="en-US" b="1" dirty="0" smtClean="0"/>
              <a:t>Metal-binding</a:t>
            </a:r>
          </a:p>
          <a:p>
            <a:r>
              <a:rPr lang="en-US" b="1" dirty="0" smtClean="0"/>
              <a:t>proteins</a:t>
            </a:r>
          </a:p>
        </p:txBody>
      </p:sp>
      <p:sp>
        <p:nvSpPr>
          <p:cNvPr id="19" name="TextBox 18"/>
          <p:cNvSpPr txBox="1"/>
          <p:nvPr/>
        </p:nvSpPr>
        <p:spPr>
          <a:xfrm>
            <a:off x="7391400" y="3200400"/>
            <a:ext cx="1447800" cy="646331"/>
          </a:xfrm>
          <a:prstGeom prst="rect">
            <a:avLst/>
          </a:prstGeom>
          <a:noFill/>
        </p:spPr>
        <p:txBody>
          <a:bodyPr wrap="square" rtlCol="0">
            <a:spAutoFit/>
          </a:bodyPr>
          <a:lstStyle/>
          <a:p>
            <a:r>
              <a:rPr lang="en-US" b="1" dirty="0" smtClean="0"/>
              <a:t>Se-GSH-</a:t>
            </a:r>
            <a:r>
              <a:rPr lang="en-US" b="1" dirty="0" err="1" smtClean="0"/>
              <a:t>Px</a:t>
            </a:r>
            <a:endParaRPr lang="en-US" dirty="0" smtClean="0"/>
          </a:p>
          <a:p>
            <a:endParaRPr lang="en-US" dirty="0"/>
          </a:p>
        </p:txBody>
      </p:sp>
      <p:sp>
        <p:nvSpPr>
          <p:cNvPr id="20" name="TextBox 19"/>
          <p:cNvSpPr txBox="1"/>
          <p:nvPr/>
        </p:nvSpPr>
        <p:spPr>
          <a:xfrm>
            <a:off x="2819400" y="5334000"/>
            <a:ext cx="1143000" cy="369332"/>
          </a:xfrm>
          <a:prstGeom prst="rect">
            <a:avLst/>
          </a:prstGeom>
          <a:noFill/>
        </p:spPr>
        <p:txBody>
          <a:bodyPr wrap="square" rtlCol="0">
            <a:spAutoFit/>
          </a:bodyPr>
          <a:lstStyle/>
          <a:p>
            <a:r>
              <a:rPr lang="en-US" b="1" dirty="0" err="1" smtClean="0"/>
              <a:t>Catalase</a:t>
            </a:r>
            <a:endParaRPr lang="en-US" dirty="0"/>
          </a:p>
        </p:txBody>
      </p:sp>
      <p:sp>
        <p:nvSpPr>
          <p:cNvPr id="21" name="TextBox 20"/>
          <p:cNvSpPr txBox="1"/>
          <p:nvPr/>
        </p:nvSpPr>
        <p:spPr>
          <a:xfrm>
            <a:off x="381000" y="2057400"/>
            <a:ext cx="1295400" cy="646331"/>
          </a:xfrm>
          <a:prstGeom prst="rect">
            <a:avLst/>
          </a:prstGeom>
          <a:noFill/>
        </p:spPr>
        <p:txBody>
          <a:bodyPr wrap="square" rtlCol="0">
            <a:spAutoFit/>
          </a:bodyPr>
          <a:lstStyle/>
          <a:p>
            <a:r>
              <a:rPr lang="en-US" b="1" dirty="0" smtClean="0"/>
              <a:t>Free radicals </a:t>
            </a:r>
            <a:endParaRPr lang="en-US" dirty="0"/>
          </a:p>
        </p:txBody>
      </p:sp>
      <p:sp>
        <p:nvSpPr>
          <p:cNvPr id="22" name="TextBox 21"/>
          <p:cNvSpPr txBox="1"/>
          <p:nvPr/>
        </p:nvSpPr>
        <p:spPr>
          <a:xfrm>
            <a:off x="7467600" y="1524000"/>
            <a:ext cx="1219200" cy="646331"/>
          </a:xfrm>
          <a:prstGeom prst="rect">
            <a:avLst/>
          </a:prstGeom>
          <a:noFill/>
        </p:spPr>
        <p:txBody>
          <a:bodyPr wrap="square" rtlCol="0">
            <a:spAutoFit/>
          </a:bodyPr>
          <a:lstStyle/>
          <a:p>
            <a:r>
              <a:rPr lang="en-US" b="1" dirty="0" smtClean="0"/>
              <a:t>Free radicals </a:t>
            </a:r>
            <a:endParaRPr lang="en-US" dirty="0"/>
          </a:p>
        </p:txBody>
      </p:sp>
      <p:sp>
        <p:nvSpPr>
          <p:cNvPr id="23" name="TextBox 22"/>
          <p:cNvSpPr txBox="1"/>
          <p:nvPr/>
        </p:nvSpPr>
        <p:spPr>
          <a:xfrm>
            <a:off x="7772400" y="5715000"/>
            <a:ext cx="1143000" cy="646331"/>
          </a:xfrm>
          <a:prstGeom prst="rect">
            <a:avLst/>
          </a:prstGeom>
          <a:noFill/>
        </p:spPr>
        <p:txBody>
          <a:bodyPr wrap="square" rtlCol="0">
            <a:spAutoFit/>
          </a:bodyPr>
          <a:lstStyle/>
          <a:p>
            <a:r>
              <a:rPr lang="en-US" b="1" dirty="0" smtClean="0"/>
              <a:t>Free radicals </a:t>
            </a:r>
            <a:endParaRPr lang="en-US" dirty="0"/>
          </a:p>
        </p:txBody>
      </p:sp>
      <p:cxnSp>
        <p:nvCxnSpPr>
          <p:cNvPr id="25" name="Straight Arrow Connector 24"/>
          <p:cNvCxnSpPr/>
          <p:nvPr/>
        </p:nvCxnSpPr>
        <p:spPr>
          <a:xfrm>
            <a:off x="1371600" y="26670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7124700" y="19431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1143000" y="4953000"/>
            <a:ext cx="381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0800000">
            <a:off x="7772400" y="5486400"/>
            <a:ext cx="381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Levels of antioxidant defense in the cell</a:t>
            </a:r>
            <a:endParaRPr lang="en-US" sz="3200" dirty="0"/>
          </a:p>
        </p:txBody>
      </p:sp>
      <p:sp>
        <p:nvSpPr>
          <p:cNvPr id="3" name="Content Placeholder 2"/>
          <p:cNvSpPr>
            <a:spLocks noGrp="1"/>
          </p:cNvSpPr>
          <p:nvPr>
            <p:ph idx="1"/>
          </p:nvPr>
        </p:nvSpPr>
        <p:spPr/>
        <p:txBody>
          <a:bodyPr>
            <a:normAutofit fontScale="92500" lnSpcReduction="20000"/>
          </a:bodyPr>
          <a:lstStyle/>
          <a:p>
            <a:pPr algn="just"/>
            <a:r>
              <a:rPr lang="en-US" i="1" dirty="0" smtClean="0"/>
              <a:t>The first line of defense</a:t>
            </a:r>
            <a:r>
              <a:rPr lang="en-US" dirty="0" smtClean="0"/>
              <a:t> is the preventive antioxidants, which suppress the formation of free radicals.</a:t>
            </a:r>
          </a:p>
          <a:p>
            <a:pPr algn="just"/>
            <a:r>
              <a:rPr lang="en-US" dirty="0" smtClean="0"/>
              <a:t> </a:t>
            </a:r>
            <a:r>
              <a:rPr lang="en-US" i="1" dirty="0" smtClean="0"/>
              <a:t>The second line of defense</a:t>
            </a:r>
            <a:r>
              <a:rPr lang="en-US" dirty="0" smtClean="0"/>
              <a:t> is the antioxidants that scavenge the active radicals to suppress chain initiation and/or break the chain propagation reactions</a:t>
            </a:r>
          </a:p>
          <a:p>
            <a:pPr algn="just"/>
            <a:r>
              <a:rPr lang="en-US" i="1" dirty="0" smtClean="0"/>
              <a:t>The third line of defense</a:t>
            </a:r>
            <a:r>
              <a:rPr lang="en-US" dirty="0" smtClean="0"/>
              <a:t> is the repair and </a:t>
            </a:r>
            <a:r>
              <a:rPr lang="en-US" i="1" dirty="0" smtClean="0"/>
              <a:t>de novo</a:t>
            </a:r>
            <a:r>
              <a:rPr lang="en-US" dirty="0" smtClean="0"/>
              <a:t> antioxidants. The </a:t>
            </a:r>
            <a:r>
              <a:rPr lang="en-US" dirty="0" err="1" smtClean="0"/>
              <a:t>proteolytic</a:t>
            </a:r>
            <a:r>
              <a:rPr lang="en-US" dirty="0" smtClean="0"/>
              <a:t> enzymes, </a:t>
            </a:r>
            <a:r>
              <a:rPr lang="en-US" dirty="0" err="1" smtClean="0"/>
              <a:t>proteinases</a:t>
            </a:r>
            <a:r>
              <a:rPr lang="en-US" dirty="0" smtClean="0"/>
              <a:t>, proteases, and peptidases, present in the </a:t>
            </a:r>
            <a:r>
              <a:rPr lang="en-US" dirty="0" err="1" smtClean="0"/>
              <a:t>cytosol</a:t>
            </a:r>
            <a:r>
              <a:rPr lang="en-US" dirty="0" smtClean="0"/>
              <a:t> and in the mitochondria of mammalian cells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72400" cy="304800"/>
          </a:xfrm>
        </p:spPr>
        <p:txBody>
          <a:bodyPr/>
          <a:lstStyle/>
          <a:p>
            <a:pPr algn="r"/>
            <a:r>
              <a:rPr lang="en-US" sz="1600" b="1" dirty="0" smtClean="0"/>
              <a:t>………..Pathways and biological effects of natural antioxidants</a:t>
            </a:r>
            <a:endParaRPr lang="en-US" sz="1600" dirty="0"/>
          </a:p>
        </p:txBody>
      </p:sp>
      <p:graphicFrame>
        <p:nvGraphicFramePr>
          <p:cNvPr id="4" name="Content Placeholder 3"/>
          <p:cNvGraphicFramePr>
            <a:graphicFrameLocks noGrp="1"/>
          </p:cNvGraphicFramePr>
          <p:nvPr>
            <p:ph idx="1"/>
          </p:nvPr>
        </p:nvGraphicFramePr>
        <p:xfrm>
          <a:off x="533400" y="838200"/>
          <a:ext cx="8153400" cy="5178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86400" cy="1143000"/>
          </a:xfrm>
        </p:spPr>
        <p:txBody>
          <a:bodyPr/>
          <a:lstStyle/>
          <a:p>
            <a:r>
              <a:rPr lang="en-US" sz="3600" dirty="0" smtClean="0"/>
              <a:t>Meat</a:t>
            </a:r>
            <a:endParaRPr lang="en-US" sz="3600" dirty="0"/>
          </a:p>
        </p:txBody>
      </p:sp>
      <p:sp>
        <p:nvSpPr>
          <p:cNvPr id="3" name="Content Placeholder 2"/>
          <p:cNvSpPr>
            <a:spLocks noGrp="1"/>
          </p:cNvSpPr>
          <p:nvPr>
            <p:ph idx="1"/>
          </p:nvPr>
        </p:nvSpPr>
        <p:spPr>
          <a:xfrm>
            <a:off x="457200" y="1066800"/>
            <a:ext cx="5791200" cy="5407152"/>
          </a:xfrm>
        </p:spPr>
        <p:txBody>
          <a:bodyPr>
            <a:normAutofit/>
          </a:bodyPr>
          <a:lstStyle/>
          <a:p>
            <a:pPr algn="just"/>
            <a:endParaRPr lang="en-US" dirty="0" smtClean="0"/>
          </a:p>
          <a:p>
            <a:pPr algn="just"/>
            <a:r>
              <a:rPr lang="en-US" dirty="0" smtClean="0"/>
              <a:t>Meat and meat products- </a:t>
            </a:r>
          </a:p>
          <a:p>
            <a:pPr algn="just">
              <a:buNone/>
            </a:pPr>
            <a:r>
              <a:rPr lang="en-US" b="1" dirty="0" smtClean="0">
                <a:solidFill>
                  <a:srgbClr val="00B0F0"/>
                </a:solidFill>
              </a:rPr>
              <a:t>                                        proteins, vitamins, and minerals.’</a:t>
            </a:r>
          </a:p>
          <a:p>
            <a:pPr algn="just"/>
            <a:endParaRPr lang="en-US" dirty="0" smtClean="0"/>
          </a:p>
          <a:p>
            <a:pPr algn="just"/>
            <a:r>
              <a:rPr lang="en-US" b="1" dirty="0" smtClean="0">
                <a:solidFill>
                  <a:srgbClr val="00B050"/>
                </a:solidFill>
              </a:rPr>
              <a:t>Certain approaches for modification in meat and meat products</a:t>
            </a:r>
          </a:p>
        </p:txBody>
      </p:sp>
      <p:pic>
        <p:nvPicPr>
          <p:cNvPr id="2050" name="Picture 2" descr="http://t0.gstatic.com/images?q=tbn:ANd9GcQdGp61kAaFZzzF1WMBltKdEjmDrMD46VWBjPs-KWkDBtLOrJDo"/>
          <p:cNvPicPr>
            <a:picLocks noChangeAspect="1" noChangeArrowheads="1"/>
          </p:cNvPicPr>
          <p:nvPr/>
        </p:nvPicPr>
        <p:blipFill>
          <a:blip r:embed="rId2"/>
          <a:srcRect/>
          <a:stretch>
            <a:fillRect/>
          </a:stretch>
        </p:blipFill>
        <p:spPr bwMode="auto">
          <a:xfrm>
            <a:off x="6477000" y="914400"/>
            <a:ext cx="2438400" cy="2438400"/>
          </a:xfrm>
          <a:prstGeom prst="flowChartAlternateProcess">
            <a:avLst/>
          </a:prstGeom>
          <a:noFill/>
        </p:spPr>
      </p:pic>
      <p:sp>
        <p:nvSpPr>
          <p:cNvPr id="6" name="Rectangle 5"/>
          <p:cNvSpPr/>
          <p:nvPr/>
        </p:nvSpPr>
        <p:spPr>
          <a:xfrm>
            <a:off x="5257800" y="5105400"/>
            <a:ext cx="3352800" cy="369332"/>
          </a:xfrm>
          <a:prstGeom prst="rect">
            <a:avLst/>
          </a:prstGeom>
        </p:spPr>
        <p:txBody>
          <a:bodyPr wrap="square">
            <a:spAutoFit/>
          </a:bodyPr>
          <a:lstStyle/>
          <a:p>
            <a:r>
              <a:rPr lang="en-US" dirty="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3600" dirty="0" smtClean="0"/>
              <a:t>Function of antioxidant</a:t>
            </a:r>
            <a:endParaRPr lang="en-US" sz="3600" dirty="0"/>
          </a:p>
        </p:txBody>
      </p:sp>
      <p:sp>
        <p:nvSpPr>
          <p:cNvPr id="3" name="Content Placeholder 2"/>
          <p:cNvSpPr>
            <a:spLocks noGrp="1"/>
          </p:cNvSpPr>
          <p:nvPr>
            <p:ph idx="1"/>
          </p:nvPr>
        </p:nvSpPr>
        <p:spPr/>
        <p:txBody>
          <a:bodyPr>
            <a:normAutofit fontScale="77500" lnSpcReduction="20000"/>
          </a:bodyPr>
          <a:lstStyle/>
          <a:p>
            <a:r>
              <a:rPr lang="en-US" dirty="0" smtClean="0"/>
              <a:t>Many natural antioxidants have been much touted for their positive effects on health, especially applications that prevent cancer and heart disease. </a:t>
            </a:r>
          </a:p>
          <a:p>
            <a:r>
              <a:rPr lang="en-US" dirty="0" smtClean="0"/>
              <a:t>While each antioxidants works in a different manner, the act of preventing or reversing oxidation, which is a natural occurrence in many physiological processes, is  </a:t>
            </a:r>
            <a:r>
              <a:rPr lang="en-US" dirty="0" err="1" smtClean="0"/>
              <a:t>ypothesized</a:t>
            </a:r>
            <a:r>
              <a:rPr lang="en-US" dirty="0" smtClean="0"/>
              <a:t> to have significant effects in the prevention of many diseases.</a:t>
            </a:r>
          </a:p>
          <a:p>
            <a:r>
              <a:rPr lang="en-US" dirty="0" smtClean="0"/>
              <a:t> When </a:t>
            </a:r>
            <a:r>
              <a:rPr lang="en-US" dirty="0" err="1" smtClean="0"/>
              <a:t>tocopherols</a:t>
            </a:r>
            <a:r>
              <a:rPr lang="en-US" dirty="0" smtClean="0"/>
              <a:t>, in particular vitamin E is consumed, it is passed through the liver and transferred to adipose where it prevents oxidation. </a:t>
            </a:r>
          </a:p>
          <a:p>
            <a:r>
              <a:rPr lang="en-US" dirty="0" smtClean="0"/>
              <a:t>Additionally, it is thought that </a:t>
            </a:r>
            <a:r>
              <a:rPr lang="en-US" dirty="0" err="1" smtClean="0"/>
              <a:t>carotenoids</a:t>
            </a:r>
            <a:r>
              <a:rPr lang="en-US" dirty="0" smtClean="0"/>
              <a:t> may have some regulatory function in cells, but no conclusive evidence has been found to support this hypothesis.</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Antioxidants in Human health</a:t>
            </a:r>
            <a:r>
              <a:rPr lang="en-US" dirty="0" smtClean="0"/>
              <a:t/>
            </a:r>
            <a:br>
              <a:rPr lang="en-US" dirty="0" smtClean="0"/>
            </a:br>
            <a:endParaRPr lang="en-US" dirty="0"/>
          </a:p>
        </p:txBody>
      </p:sp>
      <p:sp>
        <p:nvSpPr>
          <p:cNvPr id="5" name="Content Placeholder 4"/>
          <p:cNvSpPr>
            <a:spLocks noGrp="1"/>
          </p:cNvSpPr>
          <p:nvPr>
            <p:ph idx="1"/>
          </p:nvPr>
        </p:nvSpPr>
        <p:spPr/>
        <p:txBody>
          <a:bodyPr>
            <a:normAutofit fontScale="77500" lnSpcReduction="20000"/>
          </a:bodyPr>
          <a:lstStyle/>
          <a:p>
            <a:r>
              <a:rPr lang="en-US" dirty="0" smtClean="0"/>
              <a:t>Several antioxidants have been identified as agents to overcome and reduce the incidence or controlling the harmful effect during the  diseases clinical conditions related to human health. </a:t>
            </a:r>
          </a:p>
          <a:p>
            <a:pPr marL="1150938" indent="0">
              <a:buFont typeface="Wingdings" pitchFamily="2" charset="2"/>
              <a:buChar char="Ø"/>
            </a:pPr>
            <a:r>
              <a:rPr lang="en-US" dirty="0" smtClean="0">
                <a:solidFill>
                  <a:srgbClr val="92D050"/>
                </a:solidFill>
              </a:rPr>
              <a:t>cancer, </a:t>
            </a:r>
          </a:p>
          <a:p>
            <a:pPr marL="1150938" indent="0">
              <a:buFont typeface="Wingdings" pitchFamily="2" charset="2"/>
              <a:buChar char="Ø"/>
            </a:pPr>
            <a:r>
              <a:rPr lang="en-US" dirty="0" smtClean="0">
                <a:solidFill>
                  <a:srgbClr val="92D050"/>
                </a:solidFill>
              </a:rPr>
              <a:t>cardio­vascular disease, </a:t>
            </a:r>
          </a:p>
          <a:p>
            <a:pPr marL="1150938" indent="0">
              <a:buFont typeface="Wingdings" pitchFamily="2" charset="2"/>
              <a:buChar char="Ø"/>
            </a:pPr>
            <a:r>
              <a:rPr lang="en-US" dirty="0" smtClean="0">
                <a:solidFill>
                  <a:srgbClr val="92D050"/>
                </a:solidFill>
              </a:rPr>
              <a:t>atherosclerosis, </a:t>
            </a:r>
          </a:p>
          <a:p>
            <a:pPr marL="1150938" indent="0">
              <a:buFont typeface="Wingdings" pitchFamily="2" charset="2"/>
              <a:buChar char="Ø"/>
            </a:pPr>
            <a:r>
              <a:rPr lang="en-US" dirty="0" smtClean="0">
                <a:solidFill>
                  <a:srgbClr val="92D050"/>
                </a:solidFill>
              </a:rPr>
              <a:t>hypertension, </a:t>
            </a:r>
          </a:p>
          <a:p>
            <a:pPr marL="1150938" indent="0">
              <a:buFont typeface="Wingdings" pitchFamily="2" charset="2"/>
              <a:buChar char="Ø"/>
            </a:pPr>
            <a:r>
              <a:rPr lang="en-US" dirty="0" smtClean="0">
                <a:solidFill>
                  <a:srgbClr val="92D050"/>
                </a:solidFill>
              </a:rPr>
              <a:t>ischemia / re-perfusion, </a:t>
            </a:r>
          </a:p>
          <a:p>
            <a:pPr marL="1150938" indent="0">
              <a:buFont typeface="Wingdings" pitchFamily="2" charset="2"/>
              <a:buChar char="Ø"/>
            </a:pPr>
            <a:r>
              <a:rPr lang="en-US" dirty="0" smtClean="0">
                <a:solidFill>
                  <a:srgbClr val="92D050"/>
                </a:solidFill>
              </a:rPr>
              <a:t>diabetes mellitus, </a:t>
            </a:r>
          </a:p>
          <a:p>
            <a:pPr marL="1150938" indent="0">
              <a:buFont typeface="Wingdings" pitchFamily="2" charset="2"/>
              <a:buChar char="Ø"/>
            </a:pPr>
            <a:r>
              <a:rPr lang="en-US" dirty="0" err="1" smtClean="0">
                <a:solidFill>
                  <a:srgbClr val="92D050"/>
                </a:solidFill>
              </a:rPr>
              <a:t>hyperoxaluria</a:t>
            </a:r>
            <a:r>
              <a:rPr lang="en-US" dirty="0" smtClean="0"/>
              <a:t>, </a:t>
            </a:r>
          </a:p>
          <a:p>
            <a:r>
              <a:rPr lang="en-US" dirty="0" smtClean="0"/>
              <a:t>Neuro­degenerative diseases -Alzheimer’s and Parkin­son’s diseases, rheumatoid arthritis etc. </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1800" b="1" dirty="0" smtClean="0"/>
              <a:t>…….Antioxidants in Human health</a:t>
            </a:r>
            <a:endParaRPr lang="en-US" sz="1800" dirty="0"/>
          </a:p>
        </p:txBody>
      </p:sp>
      <p:sp>
        <p:nvSpPr>
          <p:cNvPr id="3" name="Content Placeholder 2"/>
          <p:cNvSpPr>
            <a:spLocks noGrp="1"/>
          </p:cNvSpPr>
          <p:nvPr>
            <p:ph idx="1"/>
          </p:nvPr>
        </p:nvSpPr>
        <p:spPr/>
        <p:txBody>
          <a:bodyPr>
            <a:normAutofit fontScale="77500" lnSpcReduction="20000"/>
          </a:bodyPr>
          <a:lstStyle/>
          <a:p>
            <a:r>
              <a:rPr lang="en-US" dirty="0" smtClean="0"/>
              <a:t>Considerable research demonstrates the human health benefits of naturally occurring antioxidant compounds. </a:t>
            </a:r>
          </a:p>
          <a:p>
            <a:endParaRPr lang="en-US" dirty="0" smtClean="0"/>
          </a:p>
          <a:p>
            <a:pPr marL="1082675" indent="225425">
              <a:buFont typeface="Wingdings" pitchFamily="2" charset="2"/>
              <a:buChar char="Ø"/>
            </a:pPr>
            <a:r>
              <a:rPr lang="en-US" dirty="0" smtClean="0">
                <a:solidFill>
                  <a:srgbClr val="FFC000"/>
                </a:solidFill>
              </a:rPr>
              <a:t>Claims of Various  properties</a:t>
            </a:r>
          </a:p>
          <a:p>
            <a:pPr marL="1082675" indent="225425">
              <a:buFont typeface="Wingdings" pitchFamily="2" charset="2"/>
              <a:buChar char="Ø"/>
            </a:pPr>
            <a:r>
              <a:rPr lang="en-US" dirty="0" smtClean="0">
                <a:solidFill>
                  <a:srgbClr val="FFC000"/>
                </a:solidFill>
              </a:rPr>
              <a:t> anti-viral, </a:t>
            </a:r>
          </a:p>
          <a:p>
            <a:pPr marL="1082675" indent="225425">
              <a:buFont typeface="Wingdings" pitchFamily="2" charset="2"/>
              <a:buChar char="Ø"/>
            </a:pPr>
            <a:r>
              <a:rPr lang="en-US" dirty="0" smtClean="0">
                <a:solidFill>
                  <a:srgbClr val="FFC000"/>
                </a:solidFill>
              </a:rPr>
              <a:t>anti-inflammatory,</a:t>
            </a:r>
          </a:p>
          <a:p>
            <a:pPr marL="1082675" indent="225425">
              <a:buFont typeface="Wingdings" pitchFamily="2" charset="2"/>
              <a:buChar char="Ø"/>
            </a:pPr>
            <a:r>
              <a:rPr lang="en-US" dirty="0" smtClean="0">
                <a:solidFill>
                  <a:srgbClr val="FFC000"/>
                </a:solidFill>
              </a:rPr>
              <a:t> anti-cancer, </a:t>
            </a:r>
          </a:p>
          <a:p>
            <a:pPr marL="1082675" indent="225425">
              <a:buFont typeface="Wingdings" pitchFamily="2" charset="2"/>
              <a:buChar char="Ø"/>
            </a:pPr>
            <a:r>
              <a:rPr lang="en-US" dirty="0" smtClean="0">
                <a:solidFill>
                  <a:srgbClr val="FFC000"/>
                </a:solidFill>
              </a:rPr>
              <a:t>anti-mutagenic, </a:t>
            </a:r>
          </a:p>
          <a:p>
            <a:pPr marL="1082675" indent="225425">
              <a:buFont typeface="Wingdings" pitchFamily="2" charset="2"/>
              <a:buChar char="Ø"/>
            </a:pPr>
            <a:r>
              <a:rPr lang="en-US" dirty="0" smtClean="0">
                <a:solidFill>
                  <a:srgbClr val="FFC000"/>
                </a:solidFill>
              </a:rPr>
              <a:t>anti-</a:t>
            </a:r>
            <a:r>
              <a:rPr lang="en-US" dirty="0" err="1" smtClean="0">
                <a:solidFill>
                  <a:srgbClr val="FFC000"/>
                </a:solidFill>
              </a:rPr>
              <a:t>tumour</a:t>
            </a:r>
            <a:r>
              <a:rPr lang="en-US" dirty="0" smtClean="0">
                <a:solidFill>
                  <a:srgbClr val="FFC000"/>
                </a:solidFill>
              </a:rPr>
              <a:t>,</a:t>
            </a:r>
          </a:p>
          <a:p>
            <a:pPr marL="1082675" indent="225425">
              <a:buFont typeface="Wingdings" pitchFamily="2" charset="2"/>
              <a:buChar char="Ø"/>
            </a:pPr>
            <a:r>
              <a:rPr lang="en-US" dirty="0" smtClean="0">
                <a:solidFill>
                  <a:srgbClr val="FFC000"/>
                </a:solidFill>
              </a:rPr>
              <a:t> </a:t>
            </a:r>
            <a:r>
              <a:rPr lang="en-US" dirty="0" err="1" smtClean="0">
                <a:solidFill>
                  <a:srgbClr val="FFC000"/>
                </a:solidFill>
              </a:rPr>
              <a:t>hepatoprotec­tive</a:t>
            </a:r>
            <a:r>
              <a:rPr lang="en-US" dirty="0" smtClean="0">
                <a:solidFill>
                  <a:srgbClr val="FFC000"/>
                </a:solidFill>
              </a:rPr>
              <a:t> </a:t>
            </a:r>
          </a:p>
          <a:p>
            <a:pPr>
              <a:buNone/>
            </a:pPr>
            <a:endParaRPr lang="en-US" dirty="0" smtClean="0"/>
          </a:p>
          <a:p>
            <a:pPr>
              <a:buNone/>
            </a:pPr>
            <a:r>
              <a:rPr lang="en-US" b="1" dirty="0" smtClean="0">
                <a:solidFill>
                  <a:srgbClr val="869927"/>
                </a:solidFill>
              </a:rPr>
              <a:t>have been substantiated, albeit mostly from </a:t>
            </a:r>
            <a:r>
              <a:rPr lang="en-US" b="1" i="1" dirty="0" smtClean="0">
                <a:solidFill>
                  <a:srgbClr val="869927"/>
                </a:solidFill>
              </a:rPr>
              <a:t>in vitro </a:t>
            </a:r>
            <a:r>
              <a:rPr lang="en-US" b="1" dirty="0" smtClean="0">
                <a:solidFill>
                  <a:srgbClr val="869927"/>
                </a:solidFill>
              </a:rPr>
              <a:t>trials. </a:t>
            </a:r>
            <a:endParaRPr lang="en-US" b="1" dirty="0">
              <a:solidFill>
                <a:srgbClr val="86992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nodeType="clickEffect">
                                  <p:stCondLst>
                                    <p:cond delay="0"/>
                                  </p:stCondLst>
                                  <p:childTnLst>
                                    <p:anim to="1.5" calcmode="lin" valueType="num">
                                      <p:cBhvr override="childStyle">
                                        <p:cTn id="6" dur="2000" fill="hold"/>
                                        <p:tgtEl>
                                          <p:spTgt spid="3">
                                            <p:txEl>
                                              <p:pRg st="10" end="10"/>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1800" b="1" dirty="0" smtClean="0"/>
              <a:t>………Antioxidants in Human health</a:t>
            </a:r>
            <a:r>
              <a:rPr lang="en-US" sz="1800" dirty="0" smtClean="0"/>
              <a:t/>
            </a:r>
            <a:br>
              <a:rPr lang="en-US" sz="1800" dirty="0" smtClean="0"/>
            </a:br>
            <a:endParaRPr lang="en-US" sz="1800" dirty="0"/>
          </a:p>
        </p:txBody>
      </p:sp>
      <p:sp>
        <p:nvSpPr>
          <p:cNvPr id="3" name="Content Placeholder 2"/>
          <p:cNvSpPr>
            <a:spLocks noGrp="1"/>
          </p:cNvSpPr>
          <p:nvPr>
            <p:ph idx="1"/>
          </p:nvPr>
        </p:nvSpPr>
        <p:spPr>
          <a:xfrm>
            <a:off x="914400" y="1371600"/>
            <a:ext cx="7772400" cy="5029200"/>
          </a:xfrm>
        </p:spPr>
        <p:txBody>
          <a:bodyPr>
            <a:normAutofit/>
          </a:bodyPr>
          <a:lstStyle/>
          <a:p>
            <a:pPr algn="just"/>
            <a:r>
              <a:rPr lang="en-US" sz="2400" dirty="0" smtClean="0"/>
              <a:t>Oxidation reactions in the body could be linked to the build-up free radicals fatty deposits that cause blockages in arteries that can cause heart attacks. </a:t>
            </a:r>
          </a:p>
          <a:p>
            <a:pPr algn="just"/>
            <a:endParaRPr lang="en-US" sz="2400" dirty="0" smtClean="0"/>
          </a:p>
          <a:p>
            <a:pPr algn="just"/>
            <a:r>
              <a:rPr lang="en-US" sz="2400" dirty="0" smtClean="0"/>
              <a:t>Antioxidants may be important in preventing this and there could also be a link with the prevention of certain cancers, arthritis and other conditions. </a:t>
            </a:r>
          </a:p>
          <a:p>
            <a:pPr algn="just"/>
            <a:endParaRPr lang="en-US" sz="2400" dirty="0" smtClean="0"/>
          </a:p>
          <a:p>
            <a:pPr algn="just"/>
            <a:endParaRPr lang="en-US" sz="2400" dirty="0" smtClean="0"/>
          </a:p>
          <a:p>
            <a:pPr algn="just"/>
            <a:r>
              <a:rPr lang="en-US" sz="2400" dirty="0" smtClean="0"/>
              <a:t>The picture is not yet clear and a great deal of research needs to be undertaken.</a:t>
            </a:r>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924800" cy="914400"/>
          </a:xfrm>
        </p:spPr>
        <p:txBody>
          <a:bodyPr/>
          <a:lstStyle/>
          <a:p>
            <a:r>
              <a:rPr lang="en-US" sz="3600" dirty="0" smtClean="0"/>
              <a:t>Care before addition in new food</a:t>
            </a:r>
            <a:endParaRPr lang="en-US" sz="3600" dirty="0"/>
          </a:p>
        </p:txBody>
      </p:sp>
      <p:sp>
        <p:nvSpPr>
          <p:cNvPr id="3" name="Content Placeholder 2"/>
          <p:cNvSpPr>
            <a:spLocks noGrp="1"/>
          </p:cNvSpPr>
          <p:nvPr>
            <p:ph idx="1"/>
          </p:nvPr>
        </p:nvSpPr>
        <p:spPr/>
        <p:txBody>
          <a:bodyPr/>
          <a:lstStyle/>
          <a:p>
            <a:r>
              <a:rPr lang="en-US" dirty="0" smtClean="0"/>
              <a:t>Processing of any new food require review  of food law.</a:t>
            </a:r>
          </a:p>
          <a:p>
            <a:r>
              <a:rPr lang="en-US" dirty="0" smtClean="0"/>
              <a:t>Permissible level of addition</a:t>
            </a:r>
          </a:p>
          <a:p>
            <a:r>
              <a:rPr lang="en-US" dirty="0" smtClean="0"/>
              <a:t>Acceptance by the consumer</a:t>
            </a:r>
          </a:p>
          <a:p>
            <a:r>
              <a:rPr lang="en-US" dirty="0" smtClean="0"/>
              <a:t>Test, texture appeal and quality of food</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8077200" cy="914400"/>
          </a:xfrm>
        </p:spPr>
        <p:txBody>
          <a:bodyPr>
            <a:normAutofit fontScale="90000"/>
          </a:bodyPr>
          <a:lstStyle/>
          <a:p>
            <a:r>
              <a:rPr lang="en-US" b="1" dirty="0" smtClean="0"/>
              <a:t>Natural extracts with antioxidant properties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pPr algn="just"/>
            <a:r>
              <a:rPr lang="en-US" sz="2800" dirty="0" smtClean="0"/>
              <a:t>Lipid oxidation is one of the causes for the deterioration of meat and derivatives because their appearance determines the onset of a large number of undesirable changes in flavor, texture, and nutritional value. </a:t>
            </a:r>
          </a:p>
          <a:p>
            <a:pPr algn="just"/>
            <a:endParaRPr lang="en-US" sz="2800" dirty="0" smtClean="0"/>
          </a:p>
          <a:p>
            <a:pPr algn="just"/>
            <a:r>
              <a:rPr lang="en-US" sz="2800" dirty="0" smtClean="0"/>
              <a:t>The rate of lipid oxidation can be effectively retarded by the use of antioxidants.</a:t>
            </a:r>
          </a:p>
          <a:p>
            <a:pPr algn="just"/>
            <a:endParaRPr lang="en-US" sz="2800" dirty="0" smtClean="0"/>
          </a:p>
          <a:p>
            <a:pPr algn="just"/>
            <a:r>
              <a:rPr lang="en-US" sz="2800" dirty="0" smtClean="0"/>
              <a:t> Synthetic antioxidants were widely used in the meat industry, but consumer concerns over safety and toxicity pressed the food industry to find natural sources. </a:t>
            </a:r>
          </a:p>
          <a:p>
            <a:pPr algn="just">
              <a:buNone/>
            </a:pPr>
            <a:r>
              <a:rPr lang="en-US" sz="2800" dirty="0" smtClean="0"/>
              <a:t> </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457200"/>
          </a:xfrm>
        </p:spPr>
        <p:txBody>
          <a:bodyPr/>
          <a:lstStyle/>
          <a:p>
            <a:pPr algn="r"/>
            <a:r>
              <a:rPr lang="en-US" sz="1400" b="1" dirty="0" smtClean="0"/>
              <a:t>………….Natural extracts with antioxidant properties</a:t>
            </a:r>
            <a:endParaRPr lang="en-US" sz="1400" dirty="0"/>
          </a:p>
        </p:txBody>
      </p:sp>
      <p:sp>
        <p:nvSpPr>
          <p:cNvPr id="3" name="Content Placeholder 2"/>
          <p:cNvSpPr>
            <a:spLocks noGrp="1"/>
          </p:cNvSpPr>
          <p:nvPr>
            <p:ph idx="1"/>
          </p:nvPr>
        </p:nvSpPr>
        <p:spPr>
          <a:xfrm>
            <a:off x="914400" y="1676400"/>
            <a:ext cx="7772400" cy="4679160"/>
          </a:xfrm>
        </p:spPr>
        <p:txBody>
          <a:bodyPr>
            <a:normAutofit fontScale="85000" lnSpcReduction="10000"/>
          </a:bodyPr>
          <a:lstStyle/>
          <a:p>
            <a:pPr algn="just"/>
            <a:r>
              <a:rPr lang="en-US" sz="2800" dirty="0" smtClean="0"/>
              <a:t>Natural antioxidants extracted from plants -</a:t>
            </a:r>
            <a:r>
              <a:rPr lang="en-US" sz="2800" dirty="0" smtClean="0">
                <a:solidFill>
                  <a:srgbClr val="FF0000"/>
                </a:solidFill>
              </a:rPr>
              <a:t>rosemary, sage, tea, soybean, citrus peel, sesame seed, olives, carob pod, and grapes</a:t>
            </a:r>
            <a:r>
              <a:rPr lang="en-US" sz="2800" dirty="0" smtClean="0"/>
              <a:t> can be used as alternatives to the synthetic antioxidants because of their equivalent or greater effect on the inhibition of lipid oxidation. </a:t>
            </a:r>
          </a:p>
          <a:p>
            <a:pPr algn="just"/>
            <a:r>
              <a:rPr lang="en-US" sz="2800" dirty="0" smtClean="0"/>
              <a:t>The human intake of green tea decreases total cholesterol, increases the high-density lipoprotein (HDL) fraction, and decreases lipoprotein oxidation. </a:t>
            </a:r>
          </a:p>
          <a:p>
            <a:pPr algn="just"/>
            <a:endParaRPr lang="en-US" sz="2800" dirty="0" smtClean="0"/>
          </a:p>
          <a:p>
            <a:pPr algn="just"/>
            <a:r>
              <a:rPr lang="en-US" sz="2800" dirty="0" smtClean="0"/>
              <a:t>The high affinity of tea </a:t>
            </a:r>
            <a:r>
              <a:rPr lang="en-US" sz="2800" dirty="0" err="1" smtClean="0"/>
              <a:t>catechins</a:t>
            </a:r>
            <a:r>
              <a:rPr lang="en-US" sz="2800" dirty="0" smtClean="0"/>
              <a:t> for lipid </a:t>
            </a:r>
            <a:r>
              <a:rPr lang="en-US" sz="2800" dirty="0" err="1" smtClean="0"/>
              <a:t>bilayers</a:t>
            </a:r>
            <a:r>
              <a:rPr lang="en-US" sz="2800" dirty="0" smtClean="0"/>
              <a:t> of muscle and their  free radical scavenging abilities may provide a possible mechanism to explain the inhibition of lipid oxidation in cooked muscle food</a:t>
            </a:r>
            <a:r>
              <a:rPr lang="en-US" dirty="0" smtClean="0"/>
              <a:t>.</a:t>
            </a:r>
            <a:endParaRPr lang="en-US" dirty="0"/>
          </a:p>
        </p:txBody>
      </p:sp>
      <p:pic>
        <p:nvPicPr>
          <p:cNvPr id="23556" name="Picture 4" descr="http://t2.gstatic.com/images?q=tbn:ANd9GcSyagpNbnxUPfLkMfIVb3eFLHZTQAva9KXstjXHm308Mp9k6eb2"/>
          <p:cNvPicPr>
            <a:picLocks noChangeAspect="1" noChangeArrowheads="1"/>
          </p:cNvPicPr>
          <p:nvPr/>
        </p:nvPicPr>
        <p:blipFill>
          <a:blip r:embed="rId2"/>
          <a:srcRect/>
          <a:stretch>
            <a:fillRect/>
          </a:stretch>
        </p:blipFill>
        <p:spPr bwMode="auto">
          <a:xfrm>
            <a:off x="7924800" y="5944776"/>
            <a:ext cx="1219200" cy="913224"/>
          </a:xfrm>
          <a:prstGeom prst="rect">
            <a:avLst/>
          </a:prstGeom>
          <a:noFill/>
        </p:spPr>
      </p:pic>
      <p:pic>
        <p:nvPicPr>
          <p:cNvPr id="23560" name="Picture 8" descr="http://t1.gstatic.com/images?q=tbn:ANd9GcQLXRPy1ufnhMDwTC8UOJtdwlhMI6xJ3_d4mEfsDCG-iyUynMj5"/>
          <p:cNvPicPr>
            <a:picLocks noChangeAspect="1" noChangeArrowheads="1"/>
          </p:cNvPicPr>
          <p:nvPr/>
        </p:nvPicPr>
        <p:blipFill>
          <a:blip r:embed="rId3"/>
          <a:srcRect/>
          <a:stretch>
            <a:fillRect/>
          </a:stretch>
        </p:blipFill>
        <p:spPr bwMode="auto">
          <a:xfrm>
            <a:off x="1371600" y="56678"/>
            <a:ext cx="2209800" cy="131492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402336"/>
          </a:xfrm>
        </p:spPr>
        <p:txBody>
          <a:bodyPr/>
          <a:lstStyle/>
          <a:p>
            <a:pPr algn="r"/>
            <a:r>
              <a:rPr lang="en-US" sz="1100" b="1" dirty="0" smtClean="0"/>
              <a:t>………….Natural extracts with antioxidant properties</a:t>
            </a:r>
            <a:endParaRPr lang="en-US" sz="1100" dirty="0"/>
          </a:p>
        </p:txBody>
      </p:sp>
      <p:sp>
        <p:nvSpPr>
          <p:cNvPr id="3" name="Content Placeholder 2"/>
          <p:cNvSpPr>
            <a:spLocks noGrp="1"/>
          </p:cNvSpPr>
          <p:nvPr>
            <p:ph idx="1"/>
          </p:nvPr>
        </p:nvSpPr>
        <p:spPr>
          <a:xfrm>
            <a:off x="914400" y="1219200"/>
            <a:ext cx="7772400" cy="3200400"/>
          </a:xfrm>
        </p:spPr>
        <p:txBody>
          <a:bodyPr>
            <a:normAutofit/>
          </a:bodyPr>
          <a:lstStyle/>
          <a:p>
            <a:pPr algn="just"/>
            <a:r>
              <a:rPr lang="en-US" sz="2400" dirty="0" smtClean="0"/>
              <a:t>Another extract used in meat products is </a:t>
            </a:r>
            <a:r>
              <a:rPr lang="en-US" sz="2400" dirty="0" smtClean="0">
                <a:solidFill>
                  <a:srgbClr val="FF0000"/>
                </a:solidFill>
              </a:rPr>
              <a:t>rosemary, </a:t>
            </a:r>
            <a:r>
              <a:rPr lang="en-US" sz="2400" dirty="0" smtClean="0"/>
              <a:t>from whose leaves a large number of </a:t>
            </a:r>
            <a:r>
              <a:rPr lang="en-US" sz="2400" dirty="0" err="1" smtClean="0"/>
              <a:t>phenolic</a:t>
            </a:r>
            <a:r>
              <a:rPr lang="en-US" sz="2400" dirty="0" smtClean="0"/>
              <a:t> compounds with antioxidant activities have been isolated. </a:t>
            </a:r>
          </a:p>
          <a:p>
            <a:pPr algn="just"/>
            <a:endParaRPr lang="en-US" sz="2400" dirty="0" smtClean="0"/>
          </a:p>
          <a:p>
            <a:pPr algn="just"/>
            <a:r>
              <a:rPr lang="en-US" sz="2400" dirty="0" smtClean="0"/>
              <a:t>These include </a:t>
            </a:r>
            <a:r>
              <a:rPr lang="en-US" sz="2400" dirty="0" err="1" smtClean="0"/>
              <a:t>carnosol</a:t>
            </a:r>
            <a:r>
              <a:rPr lang="en-US" sz="2400" dirty="0" smtClean="0"/>
              <a:t>, </a:t>
            </a:r>
            <a:r>
              <a:rPr lang="en-US" sz="2400" dirty="0" err="1" smtClean="0"/>
              <a:t>carnosic</a:t>
            </a:r>
            <a:r>
              <a:rPr lang="en-US" sz="2400" dirty="0" smtClean="0"/>
              <a:t> acid, </a:t>
            </a:r>
            <a:r>
              <a:rPr lang="en-US" sz="2400" dirty="0" err="1" smtClean="0"/>
              <a:t>rosmanol</a:t>
            </a:r>
            <a:r>
              <a:rPr lang="en-US" sz="2400" dirty="0" smtClean="0"/>
              <a:t>, </a:t>
            </a:r>
            <a:r>
              <a:rPr lang="en-US" sz="2400" dirty="0" err="1" smtClean="0"/>
              <a:t>epirosmanol</a:t>
            </a:r>
            <a:r>
              <a:rPr lang="en-US" sz="2400" dirty="0" smtClean="0"/>
              <a:t>, </a:t>
            </a:r>
            <a:r>
              <a:rPr lang="en-US" sz="2400" dirty="0" err="1" smtClean="0"/>
              <a:t>isorosmanol</a:t>
            </a:r>
            <a:r>
              <a:rPr lang="en-US" sz="2400" dirty="0" smtClean="0"/>
              <a:t>, </a:t>
            </a:r>
            <a:r>
              <a:rPr lang="en-US" sz="2400" dirty="0" err="1" smtClean="0"/>
              <a:t>rosmarinic</a:t>
            </a:r>
            <a:r>
              <a:rPr lang="en-US" sz="2400" dirty="0" smtClean="0"/>
              <a:t> acid, </a:t>
            </a:r>
            <a:r>
              <a:rPr lang="en-US" sz="2400" dirty="0" err="1" smtClean="0"/>
              <a:t>rosmaridiphenol</a:t>
            </a:r>
            <a:r>
              <a:rPr lang="en-US" sz="2400" dirty="0" smtClean="0"/>
              <a:t>, and </a:t>
            </a:r>
            <a:r>
              <a:rPr lang="en-US" sz="2400" dirty="0" err="1" smtClean="0"/>
              <a:t>rosmariquinone</a:t>
            </a:r>
            <a:endParaRPr lang="en-US" sz="2400" dirty="0"/>
          </a:p>
        </p:txBody>
      </p:sp>
      <p:pic>
        <p:nvPicPr>
          <p:cNvPr id="4" name="Picture 7" descr="Thyme, Sage, Rosemary and Oregano"/>
          <p:cNvPicPr>
            <a:picLocks noChangeAspect="1" noChangeArrowheads="1"/>
          </p:cNvPicPr>
          <p:nvPr/>
        </p:nvPicPr>
        <p:blipFill>
          <a:blip r:embed="rId2"/>
          <a:srcRect/>
          <a:stretch>
            <a:fillRect/>
          </a:stretch>
        </p:blipFill>
        <p:spPr bwMode="auto">
          <a:xfrm>
            <a:off x="2667000" y="4343400"/>
            <a:ext cx="3897572" cy="225570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Dietary </a:t>
            </a:r>
            <a:r>
              <a:rPr lang="en-US" sz="3600" b="1" dirty="0" err="1" smtClean="0"/>
              <a:t>fibres</a:t>
            </a:r>
            <a:r>
              <a:rPr lang="en-US" sz="3600" b="1" dirty="0" smtClean="0"/>
              <a:t> in meat products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pPr algn="just"/>
            <a:r>
              <a:rPr lang="en-US" sz="2400" dirty="0" smtClean="0"/>
              <a:t>Dietary </a:t>
            </a:r>
            <a:r>
              <a:rPr lang="en-US" sz="2400" dirty="0" err="1" smtClean="0"/>
              <a:t>fibre</a:t>
            </a:r>
            <a:r>
              <a:rPr lang="en-US" sz="2400" dirty="0" smtClean="0"/>
              <a:t> consists of edible plant cells -</a:t>
            </a:r>
            <a:r>
              <a:rPr lang="en-US" sz="2400" dirty="0" smtClean="0">
                <a:solidFill>
                  <a:srgbClr val="00B050"/>
                </a:solidFill>
              </a:rPr>
              <a:t>cellulose, </a:t>
            </a:r>
            <a:r>
              <a:rPr lang="en-US" sz="2400" dirty="0" err="1" smtClean="0">
                <a:solidFill>
                  <a:srgbClr val="00B050"/>
                </a:solidFill>
              </a:rPr>
              <a:t>hemicellulose</a:t>
            </a:r>
            <a:r>
              <a:rPr lang="en-US" sz="2400" dirty="0" smtClean="0">
                <a:solidFill>
                  <a:srgbClr val="00B050"/>
                </a:solidFill>
              </a:rPr>
              <a:t>, lignin, </a:t>
            </a:r>
            <a:r>
              <a:rPr lang="en-US" sz="2400" dirty="0" err="1" smtClean="0">
                <a:solidFill>
                  <a:srgbClr val="00B050"/>
                </a:solidFill>
              </a:rPr>
              <a:t>pectins</a:t>
            </a:r>
            <a:r>
              <a:rPr lang="en-US" sz="2400" dirty="0" smtClean="0">
                <a:solidFill>
                  <a:srgbClr val="00B050"/>
                </a:solidFill>
              </a:rPr>
              <a:t> and a variety of gums and </a:t>
            </a:r>
            <a:r>
              <a:rPr lang="en-US" sz="2400" dirty="0" err="1" smtClean="0">
                <a:solidFill>
                  <a:srgbClr val="00B050"/>
                </a:solidFill>
              </a:rPr>
              <a:t>mucilages</a:t>
            </a:r>
            <a:r>
              <a:rPr lang="en-US" sz="2400" dirty="0" smtClean="0">
                <a:solidFill>
                  <a:srgbClr val="00B050"/>
                </a:solidFill>
              </a:rPr>
              <a:t>. </a:t>
            </a:r>
          </a:p>
          <a:p>
            <a:pPr algn="just"/>
            <a:r>
              <a:rPr lang="en-US" sz="2400" dirty="0" smtClean="0"/>
              <a:t> An adequate </a:t>
            </a:r>
            <a:r>
              <a:rPr lang="en-US" sz="2400" dirty="0" err="1" smtClean="0"/>
              <a:t>fibre</a:t>
            </a:r>
            <a:r>
              <a:rPr lang="en-US" sz="2400" dirty="0" smtClean="0"/>
              <a:t> diet has a variety of specific healthful benefits, the major one of which is optimizing gastrointestinal physiological function. </a:t>
            </a:r>
          </a:p>
          <a:p>
            <a:pPr algn="just"/>
            <a:endParaRPr lang="en-US" sz="2400" dirty="0" smtClean="0"/>
          </a:p>
          <a:p>
            <a:pPr algn="just"/>
            <a:r>
              <a:rPr lang="en-US" sz="2400" dirty="0" err="1" smtClean="0"/>
              <a:t>Fibre</a:t>
            </a:r>
            <a:r>
              <a:rPr lang="en-US" sz="2400" dirty="0" smtClean="0"/>
              <a:t> is suitable in meat products and has previously been used in meat emulsion products because it retains water, decreasing cooking losses without affecting </a:t>
            </a:r>
            <a:r>
              <a:rPr lang="en-US" sz="2400" dirty="0" err="1" smtClean="0"/>
              <a:t>flavour</a:t>
            </a:r>
            <a:r>
              <a:rPr lang="en-US" sz="2400" dirty="0" smtClean="0"/>
              <a:t> of cooked product. </a:t>
            </a:r>
          </a:p>
          <a:p>
            <a:pPr algn="just"/>
            <a:r>
              <a:rPr lang="en-US" sz="2400" dirty="0" err="1" smtClean="0"/>
              <a:t>Sugarbeet</a:t>
            </a:r>
            <a:r>
              <a:rPr lang="en-US" sz="2400" dirty="0" smtClean="0"/>
              <a:t>, wheat, oat and pea </a:t>
            </a:r>
            <a:r>
              <a:rPr lang="en-US" sz="2400" dirty="0" err="1" smtClean="0"/>
              <a:t>fibre</a:t>
            </a:r>
            <a:r>
              <a:rPr lang="en-US" sz="2400" dirty="0" smtClean="0"/>
              <a:t> have been used, mainly in cooked meat products. </a:t>
            </a:r>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1600" b="1" dirty="0" smtClean="0"/>
              <a:t>…….Dietary </a:t>
            </a:r>
            <a:r>
              <a:rPr lang="en-US" sz="1600" b="1" dirty="0" err="1" smtClean="0"/>
              <a:t>fibres</a:t>
            </a:r>
            <a:r>
              <a:rPr lang="en-US" sz="1600" b="1" dirty="0" smtClean="0"/>
              <a:t> in meat products</a:t>
            </a:r>
            <a:endParaRPr lang="en-US" sz="1600" dirty="0"/>
          </a:p>
        </p:txBody>
      </p:sp>
      <p:sp>
        <p:nvSpPr>
          <p:cNvPr id="3" name="Content Placeholder 2"/>
          <p:cNvSpPr>
            <a:spLocks noGrp="1"/>
          </p:cNvSpPr>
          <p:nvPr>
            <p:ph idx="1"/>
          </p:nvPr>
        </p:nvSpPr>
        <p:spPr>
          <a:xfrm>
            <a:off x="914400" y="1143000"/>
            <a:ext cx="7772400" cy="5212560"/>
          </a:xfrm>
        </p:spPr>
        <p:txBody>
          <a:bodyPr>
            <a:normAutofit/>
          </a:bodyPr>
          <a:lstStyle/>
          <a:p>
            <a:r>
              <a:rPr lang="en-US" sz="2400" dirty="0" err="1" smtClean="0">
                <a:solidFill>
                  <a:srgbClr val="00B0F0"/>
                </a:solidFill>
              </a:rPr>
              <a:t>Vitacel</a:t>
            </a:r>
            <a:r>
              <a:rPr lang="en-US" sz="2400" dirty="0" smtClean="0">
                <a:solidFill>
                  <a:srgbClr val="00B0F0"/>
                </a:solidFill>
              </a:rPr>
              <a:t> (wheat </a:t>
            </a:r>
            <a:r>
              <a:rPr lang="en-US" sz="2400" dirty="0" err="1" smtClean="0">
                <a:solidFill>
                  <a:srgbClr val="00B0F0"/>
                </a:solidFill>
              </a:rPr>
              <a:t>fibre</a:t>
            </a:r>
            <a:r>
              <a:rPr lang="en-US" sz="2400" dirty="0" smtClean="0">
                <a:solidFill>
                  <a:srgbClr val="00B0F0"/>
                </a:solidFill>
              </a:rPr>
              <a:t>) </a:t>
            </a:r>
            <a:r>
              <a:rPr lang="en-US" sz="2400" dirty="0" smtClean="0"/>
              <a:t>have been added in three different meat products; </a:t>
            </a:r>
          </a:p>
          <a:p>
            <a:pPr marL="1143000" indent="0">
              <a:buNone/>
            </a:pPr>
            <a:r>
              <a:rPr lang="en-US" sz="2400" dirty="0" smtClean="0">
                <a:solidFill>
                  <a:srgbClr val="FFC000"/>
                </a:solidFill>
              </a:rPr>
              <a:t>cooked and cured ham, </a:t>
            </a:r>
          </a:p>
          <a:p>
            <a:pPr marL="1143000" indent="0">
              <a:buNone/>
            </a:pPr>
            <a:r>
              <a:rPr lang="en-US" sz="2400" dirty="0" smtClean="0">
                <a:solidFill>
                  <a:srgbClr val="FFC000"/>
                </a:solidFill>
              </a:rPr>
              <a:t>fresh sausage </a:t>
            </a:r>
          </a:p>
          <a:p>
            <a:pPr marL="1143000" indent="0">
              <a:buNone/>
            </a:pPr>
            <a:r>
              <a:rPr lang="en-US" sz="2400" dirty="0" smtClean="0">
                <a:solidFill>
                  <a:srgbClr val="FFC000"/>
                </a:solidFill>
              </a:rPr>
              <a:t>emulsified bologna</a:t>
            </a:r>
            <a:r>
              <a:rPr lang="en-US" sz="2400" dirty="0" smtClean="0"/>
              <a:t>. </a:t>
            </a:r>
          </a:p>
          <a:p>
            <a:pPr algn="just"/>
            <a:r>
              <a:rPr lang="en-US" sz="2400" dirty="0" smtClean="0"/>
              <a:t>The most important property of </a:t>
            </a:r>
            <a:r>
              <a:rPr lang="en-US" sz="2400" dirty="0" err="1" smtClean="0"/>
              <a:t>fibre</a:t>
            </a:r>
            <a:r>
              <a:rPr lang="en-US" sz="2400" dirty="0" smtClean="0"/>
              <a:t> from a technological standpoint is that of ability to bind water. </a:t>
            </a:r>
          </a:p>
          <a:p>
            <a:pPr algn="just"/>
            <a:endParaRPr lang="en-US" sz="2400" dirty="0" smtClean="0"/>
          </a:p>
          <a:p>
            <a:pPr algn="just"/>
            <a:r>
              <a:rPr lang="en-US" sz="2400" dirty="0" smtClean="0"/>
              <a:t>The use of </a:t>
            </a:r>
            <a:r>
              <a:rPr lang="en-US" sz="2400" dirty="0" err="1" smtClean="0"/>
              <a:t>fibres</a:t>
            </a:r>
            <a:r>
              <a:rPr lang="en-US" sz="2400" dirty="0" smtClean="0"/>
              <a:t> can assist the restructuring of products and in most meat products, the uses of these </a:t>
            </a:r>
            <a:r>
              <a:rPr lang="en-US" sz="2400" dirty="0" err="1" smtClean="0"/>
              <a:t>fibres</a:t>
            </a:r>
            <a:r>
              <a:rPr lang="en-US" sz="2400" dirty="0" smtClean="0"/>
              <a:t> can help achieve the right texture in restructuring of previously ground muscle. </a:t>
            </a:r>
          </a:p>
        </p:txBody>
      </p:sp>
      <p:pic>
        <p:nvPicPr>
          <p:cNvPr id="4" name="Picture 2" descr="http://t2.gstatic.com/images?q=tbn:ANd9GcSFoEBF6LL0RokjnATlutPTF5To2u5Nk2OllJxcHbahiA9DGrY4mw"/>
          <p:cNvPicPr>
            <a:picLocks noChangeAspect="1" noChangeArrowheads="1"/>
          </p:cNvPicPr>
          <p:nvPr/>
        </p:nvPicPr>
        <p:blipFill>
          <a:blip r:embed="rId2"/>
          <a:srcRect/>
          <a:stretch>
            <a:fillRect/>
          </a:stretch>
        </p:blipFill>
        <p:spPr bwMode="auto">
          <a:xfrm>
            <a:off x="5715000" y="1752600"/>
            <a:ext cx="2809875" cy="162877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5410200" cy="914400"/>
          </a:xfrm>
        </p:spPr>
        <p:txBody>
          <a:bodyPr/>
          <a:lstStyle/>
          <a:p>
            <a:r>
              <a:rPr lang="en-US" dirty="0" smtClean="0"/>
              <a:t> </a:t>
            </a:r>
            <a:r>
              <a:rPr lang="en-US" sz="3600" dirty="0" smtClean="0"/>
              <a:t>Criticism of  Meat</a:t>
            </a:r>
            <a:endParaRPr lang="en-US" sz="3600" dirty="0"/>
          </a:p>
        </p:txBody>
      </p:sp>
      <p:sp>
        <p:nvSpPr>
          <p:cNvPr id="3" name="Content Placeholder 2"/>
          <p:cNvSpPr>
            <a:spLocks noGrp="1"/>
          </p:cNvSpPr>
          <p:nvPr>
            <p:ph idx="1"/>
          </p:nvPr>
        </p:nvSpPr>
        <p:spPr/>
        <p:txBody>
          <a:bodyPr/>
          <a:lstStyle/>
          <a:p>
            <a:r>
              <a:rPr lang="en-US" dirty="0" smtClean="0"/>
              <a:t>Meat  is a healthy food </a:t>
            </a:r>
          </a:p>
          <a:p>
            <a:pPr marL="1317625" indent="0">
              <a:buNone/>
            </a:pPr>
            <a:r>
              <a:rPr lang="en-US" sz="2400" dirty="0" smtClean="0">
                <a:solidFill>
                  <a:srgbClr val="0070C0"/>
                </a:solidFill>
              </a:rPr>
              <a:t>Being criticized on account of –</a:t>
            </a:r>
          </a:p>
          <a:p>
            <a:pPr marL="1317625" indent="0">
              <a:buNone/>
            </a:pPr>
            <a:r>
              <a:rPr lang="en-US" sz="2400" dirty="0" smtClean="0">
                <a:solidFill>
                  <a:srgbClr val="0070C0"/>
                </a:solidFill>
              </a:rPr>
              <a:t>For excess fat </a:t>
            </a:r>
          </a:p>
          <a:p>
            <a:pPr marL="1317625" indent="0">
              <a:buNone/>
            </a:pPr>
            <a:r>
              <a:rPr lang="en-US" sz="2400" dirty="0" smtClean="0">
                <a:solidFill>
                  <a:srgbClr val="0070C0"/>
                </a:solidFill>
              </a:rPr>
              <a:t>Saturated fat and cholesterol</a:t>
            </a:r>
          </a:p>
          <a:p>
            <a:pPr marL="1317625" indent="0">
              <a:buNone/>
            </a:pPr>
            <a:r>
              <a:rPr lang="en-US" sz="2400" dirty="0" smtClean="0">
                <a:solidFill>
                  <a:srgbClr val="0070C0"/>
                </a:solidFill>
              </a:rPr>
              <a:t>Circulatory problem- Hypertension</a:t>
            </a:r>
          </a:p>
          <a:p>
            <a:pPr marL="1317625" indent="0">
              <a:buNone/>
            </a:pPr>
            <a:r>
              <a:rPr lang="en-US" sz="2400" dirty="0" smtClean="0">
                <a:solidFill>
                  <a:srgbClr val="0070C0"/>
                </a:solidFill>
              </a:rPr>
              <a:t>Low gut movement- constipation colon cancer etc.</a:t>
            </a:r>
            <a:endParaRPr lang="en-US" sz="2400" dirty="0">
              <a:solidFill>
                <a:srgbClr val="0070C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478536"/>
          </a:xfrm>
        </p:spPr>
        <p:txBody>
          <a:bodyPr/>
          <a:lstStyle/>
          <a:p>
            <a:pPr algn="r"/>
            <a:r>
              <a:rPr lang="en-US" sz="1600" b="1" dirty="0" smtClean="0"/>
              <a:t>…….Dietary </a:t>
            </a:r>
            <a:r>
              <a:rPr lang="en-US" sz="1600" b="1" dirty="0" err="1" smtClean="0"/>
              <a:t>fibres</a:t>
            </a:r>
            <a:r>
              <a:rPr lang="en-US" sz="1600" b="1" dirty="0" smtClean="0"/>
              <a:t> in meat products</a:t>
            </a:r>
            <a:endParaRPr lang="en-US" sz="1600" dirty="0"/>
          </a:p>
        </p:txBody>
      </p:sp>
      <p:sp>
        <p:nvSpPr>
          <p:cNvPr id="3" name="Content Placeholder 2"/>
          <p:cNvSpPr>
            <a:spLocks noGrp="1"/>
          </p:cNvSpPr>
          <p:nvPr>
            <p:ph idx="1"/>
          </p:nvPr>
        </p:nvSpPr>
        <p:spPr>
          <a:xfrm>
            <a:off x="914400" y="1371600"/>
            <a:ext cx="7772400" cy="4983960"/>
          </a:xfrm>
        </p:spPr>
        <p:txBody>
          <a:bodyPr>
            <a:normAutofit/>
          </a:bodyPr>
          <a:lstStyle/>
          <a:p>
            <a:pPr algn="just"/>
            <a:r>
              <a:rPr lang="en-US" sz="2400" dirty="0" smtClean="0"/>
              <a:t>Pork sausage products containing  </a:t>
            </a:r>
            <a:r>
              <a:rPr lang="en-US" sz="2400" dirty="0" smtClean="0">
                <a:solidFill>
                  <a:srgbClr val="FFC000"/>
                </a:solidFill>
              </a:rPr>
              <a:t>dextrin</a:t>
            </a:r>
            <a:r>
              <a:rPr lang="en-US" sz="2400" dirty="0" smtClean="0"/>
              <a:t>, a water soluble dietary </a:t>
            </a:r>
            <a:r>
              <a:rPr lang="en-US" sz="2400" dirty="0" err="1" smtClean="0"/>
              <a:t>fibre</a:t>
            </a:r>
            <a:r>
              <a:rPr lang="en-US" sz="2400" dirty="0" smtClean="0"/>
              <a:t> made from potato starch, are claimed to have beneficial effects on intestinal disorders. </a:t>
            </a:r>
          </a:p>
          <a:p>
            <a:pPr algn="just">
              <a:buNone/>
            </a:pPr>
            <a:endParaRPr lang="en-US" sz="2400" dirty="0" smtClean="0"/>
          </a:p>
          <a:p>
            <a:pPr algn="just"/>
            <a:r>
              <a:rPr lang="en-US" sz="2400" dirty="0" smtClean="0"/>
              <a:t>As </a:t>
            </a:r>
            <a:r>
              <a:rPr lang="en-US" sz="2400" dirty="0" err="1" smtClean="0"/>
              <a:t>fibre</a:t>
            </a:r>
            <a:r>
              <a:rPr lang="en-US" sz="2400" dirty="0" smtClean="0"/>
              <a:t> allows more addition of water at the expense of fat and proteins, the </a:t>
            </a:r>
            <a:r>
              <a:rPr lang="en-US" sz="2400" dirty="0" err="1" smtClean="0"/>
              <a:t>fibre</a:t>
            </a:r>
            <a:r>
              <a:rPr lang="en-US" sz="2400" dirty="0" smtClean="0"/>
              <a:t> added products have a lower cost than their traditional versions. </a:t>
            </a:r>
          </a:p>
          <a:p>
            <a:pPr algn="just"/>
            <a:endParaRPr lang="en-US" sz="2400" dirty="0" smtClean="0"/>
          </a:p>
          <a:p>
            <a:pPr algn="just"/>
            <a:r>
              <a:rPr lang="en-US" sz="2400" dirty="0" smtClean="0"/>
              <a:t>The functional properties of the </a:t>
            </a:r>
            <a:r>
              <a:rPr lang="en-US" sz="2400" dirty="0" err="1" smtClean="0"/>
              <a:t>fibre</a:t>
            </a:r>
            <a:r>
              <a:rPr lang="en-US" sz="2400" dirty="0" smtClean="0"/>
              <a:t> and the decrease in the product caloric content allows for marketing as healthy alternative , taking advantage of growing health concerns of the consumers.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402336"/>
          </a:xfrm>
        </p:spPr>
        <p:txBody>
          <a:bodyPr/>
          <a:lstStyle/>
          <a:p>
            <a:pPr algn="r"/>
            <a:r>
              <a:rPr lang="en-US" sz="1600" b="1" dirty="0" smtClean="0"/>
              <a:t>…….Dietary </a:t>
            </a:r>
            <a:r>
              <a:rPr lang="en-US" sz="1600" b="1" dirty="0" err="1" smtClean="0"/>
              <a:t>fibres</a:t>
            </a:r>
            <a:r>
              <a:rPr lang="en-US" sz="1600" b="1" dirty="0" smtClean="0"/>
              <a:t> in meat products</a:t>
            </a:r>
            <a:endParaRPr lang="en-US" sz="1600" dirty="0"/>
          </a:p>
        </p:txBody>
      </p:sp>
      <p:sp>
        <p:nvSpPr>
          <p:cNvPr id="3" name="Content Placeholder 2"/>
          <p:cNvSpPr>
            <a:spLocks noGrp="1"/>
          </p:cNvSpPr>
          <p:nvPr>
            <p:ph idx="1"/>
          </p:nvPr>
        </p:nvSpPr>
        <p:spPr>
          <a:xfrm>
            <a:off x="914400" y="1219200"/>
            <a:ext cx="7772400" cy="3276600"/>
          </a:xfrm>
        </p:spPr>
        <p:txBody>
          <a:bodyPr>
            <a:normAutofit fontScale="92500" lnSpcReduction="20000"/>
          </a:bodyPr>
          <a:lstStyle/>
          <a:p>
            <a:r>
              <a:rPr lang="en-US" dirty="0" smtClean="0"/>
              <a:t> By products of citrus fruits processing industries represent a serious problem, </a:t>
            </a:r>
            <a:r>
              <a:rPr lang="en-US" dirty="0" smtClean="0">
                <a:solidFill>
                  <a:srgbClr val="FFC000"/>
                </a:solidFill>
              </a:rPr>
              <a:t>promising sources of materials which may be used in the meat industry because of their technological and nutritional properties.</a:t>
            </a:r>
          </a:p>
          <a:p>
            <a:pPr>
              <a:buNone/>
            </a:pPr>
            <a:r>
              <a:rPr lang="en-US" dirty="0" smtClean="0"/>
              <a:t> </a:t>
            </a:r>
          </a:p>
          <a:p>
            <a:r>
              <a:rPr lang="en-US" dirty="0" smtClean="0"/>
              <a:t>Limes, orange and lemons were probably the first clinically documented functional foods.</a:t>
            </a:r>
          </a:p>
          <a:p>
            <a:endParaRPr lang="en-US" dirty="0"/>
          </a:p>
        </p:txBody>
      </p:sp>
      <p:pic>
        <p:nvPicPr>
          <p:cNvPr id="16386" name="Picture 2" descr="http://t0.gstatic.com/images?q=tbn:ANd9GcSvhKKhsoNerMT0OChBcMJ7TA58R0pEZJ2qzSLYIWQhVjM-qJNI"/>
          <p:cNvPicPr>
            <a:picLocks noChangeAspect="1" noChangeArrowheads="1"/>
          </p:cNvPicPr>
          <p:nvPr/>
        </p:nvPicPr>
        <p:blipFill>
          <a:blip r:embed="rId2"/>
          <a:srcRect/>
          <a:stretch>
            <a:fillRect/>
          </a:stretch>
        </p:blipFill>
        <p:spPr bwMode="auto">
          <a:xfrm>
            <a:off x="1143000" y="4419600"/>
            <a:ext cx="2819400" cy="2111830"/>
          </a:xfrm>
          <a:prstGeom prst="flowChartAlternateProcess">
            <a:avLst/>
          </a:prstGeom>
          <a:noFill/>
          <a:scene3d>
            <a:camera prst="perspectiveContrastingRightFacing"/>
            <a:lightRig rig="threePt" dir="t"/>
          </a:scene3d>
          <a:sp3d>
            <a:bevelT w="152400" h="50800" prst="softRound"/>
          </a:sp3d>
        </p:spPr>
      </p:pic>
      <p:pic>
        <p:nvPicPr>
          <p:cNvPr id="16388" name="Picture 4" descr="http://t2.gstatic.com/images?q=tbn:ANd9GcTo7A0nDuQGqDOgiOTJxfxkfis0bjStO-x1QlDPstw22F8zOVGdgQ"/>
          <p:cNvPicPr>
            <a:picLocks noChangeAspect="1" noChangeArrowheads="1"/>
          </p:cNvPicPr>
          <p:nvPr/>
        </p:nvPicPr>
        <p:blipFill>
          <a:blip r:embed="rId3"/>
          <a:srcRect/>
          <a:stretch>
            <a:fillRect/>
          </a:stretch>
        </p:blipFill>
        <p:spPr bwMode="auto">
          <a:xfrm>
            <a:off x="5105400" y="4419600"/>
            <a:ext cx="2838450" cy="2156343"/>
          </a:xfrm>
          <a:prstGeom prst="flowChartAlternateProcess">
            <a:avLst/>
          </a:prstGeom>
          <a:noFill/>
          <a:scene3d>
            <a:camera prst="perspectiveContrastingLeftFacing"/>
            <a:lightRig rig="threePt" dir="t"/>
          </a:scene3d>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326136"/>
          </a:xfrm>
        </p:spPr>
        <p:txBody>
          <a:bodyPr/>
          <a:lstStyle/>
          <a:p>
            <a:pPr algn="r"/>
            <a:r>
              <a:rPr lang="en-US" sz="1600" b="1" dirty="0" smtClean="0"/>
              <a:t>…….Dietary </a:t>
            </a:r>
            <a:r>
              <a:rPr lang="en-US" sz="1600" b="1" dirty="0" err="1" smtClean="0"/>
              <a:t>fibres</a:t>
            </a:r>
            <a:r>
              <a:rPr lang="en-US" sz="1600" b="1" dirty="0" smtClean="0"/>
              <a:t> in meat products</a:t>
            </a:r>
            <a:endParaRPr lang="en-US" sz="1600" dirty="0"/>
          </a:p>
        </p:txBody>
      </p:sp>
      <p:sp>
        <p:nvSpPr>
          <p:cNvPr id="3" name="Content Placeholder 2"/>
          <p:cNvSpPr>
            <a:spLocks noGrp="1"/>
          </p:cNvSpPr>
          <p:nvPr>
            <p:ph idx="1"/>
          </p:nvPr>
        </p:nvSpPr>
        <p:spPr>
          <a:xfrm>
            <a:off x="914400" y="990600"/>
            <a:ext cx="5257800" cy="2057400"/>
          </a:xfrm>
        </p:spPr>
        <p:txBody>
          <a:bodyPr>
            <a:normAutofit fontScale="70000" lnSpcReduction="20000"/>
          </a:bodyPr>
          <a:lstStyle/>
          <a:p>
            <a:pPr algn="just"/>
            <a:r>
              <a:rPr lang="en-US" sz="3100" dirty="0" smtClean="0"/>
              <a:t>Most of these materials from citrus by products could be used as functional ingredient when designing healthy foods, especially non-digestible carbohydrates (dietary </a:t>
            </a:r>
            <a:r>
              <a:rPr lang="en-US" sz="3100" dirty="0" err="1" smtClean="0"/>
              <a:t>fibre</a:t>
            </a:r>
            <a:r>
              <a:rPr lang="en-US" sz="3100" dirty="0" smtClean="0"/>
              <a:t>) and bioactive compounds (ascorbic acid and </a:t>
            </a:r>
            <a:r>
              <a:rPr lang="en-US" sz="3100" dirty="0" err="1" smtClean="0"/>
              <a:t>flavonoids</a:t>
            </a:r>
            <a:r>
              <a:rPr lang="en-US" sz="3100" dirty="0" smtClean="0"/>
              <a:t>). </a:t>
            </a:r>
          </a:p>
          <a:p>
            <a:endParaRPr lang="en-US" dirty="0" smtClean="0"/>
          </a:p>
          <a:p>
            <a:endParaRPr lang="en-US" dirty="0" smtClean="0"/>
          </a:p>
          <a:p>
            <a:endParaRPr lang="en-US" dirty="0" smtClean="0"/>
          </a:p>
          <a:p>
            <a:endParaRPr lang="en-US" dirty="0" smtClean="0"/>
          </a:p>
          <a:p>
            <a:endParaRPr lang="en-US" dirty="0"/>
          </a:p>
        </p:txBody>
      </p:sp>
      <p:pic>
        <p:nvPicPr>
          <p:cNvPr id="64514" name="Picture 2" descr="http://t3.gstatic.com/images?q=tbn:ANd9GcSTEWBWR9vcL8of5VrqeCdPawKRx5LfvomxA50DBTACvV8hV3ELYw"/>
          <p:cNvPicPr>
            <a:picLocks noChangeAspect="1" noChangeArrowheads="1"/>
          </p:cNvPicPr>
          <p:nvPr/>
        </p:nvPicPr>
        <p:blipFill>
          <a:blip r:embed="rId2"/>
          <a:srcRect/>
          <a:stretch>
            <a:fillRect/>
          </a:stretch>
        </p:blipFill>
        <p:spPr bwMode="auto">
          <a:xfrm>
            <a:off x="6172200" y="914400"/>
            <a:ext cx="2466975" cy="1847851"/>
          </a:xfrm>
          <a:prstGeom prst="ellipse">
            <a:avLst/>
          </a:prstGeom>
          <a:noFill/>
        </p:spPr>
      </p:pic>
      <p:pic>
        <p:nvPicPr>
          <p:cNvPr id="64516" name="Picture 4" descr="http://t3.gstatic.com/images?q=tbn:ANd9GcSsrKGIzc4F7FaedPzy_I8Lf90OWv3fotJUula2DJjYLRRVRAhjHQ"/>
          <p:cNvPicPr>
            <a:picLocks noChangeAspect="1" noChangeArrowheads="1"/>
          </p:cNvPicPr>
          <p:nvPr/>
        </p:nvPicPr>
        <p:blipFill>
          <a:blip r:embed="rId3"/>
          <a:srcRect/>
          <a:stretch>
            <a:fillRect/>
          </a:stretch>
        </p:blipFill>
        <p:spPr bwMode="auto">
          <a:xfrm>
            <a:off x="533400" y="3886200"/>
            <a:ext cx="2619375" cy="1743076"/>
          </a:xfrm>
          <a:prstGeom prst="ellipse">
            <a:avLst/>
          </a:prstGeom>
          <a:noFill/>
        </p:spPr>
      </p:pic>
      <p:sp>
        <p:nvSpPr>
          <p:cNvPr id="6" name="TextBox 5"/>
          <p:cNvSpPr txBox="1"/>
          <p:nvPr/>
        </p:nvSpPr>
        <p:spPr>
          <a:xfrm>
            <a:off x="3200400" y="3048000"/>
            <a:ext cx="5715000" cy="3416320"/>
          </a:xfrm>
          <a:prstGeom prst="rect">
            <a:avLst/>
          </a:prstGeom>
          <a:noFill/>
        </p:spPr>
        <p:txBody>
          <a:bodyPr wrap="square" rtlCol="0">
            <a:spAutoFit/>
          </a:bodyPr>
          <a:lstStyle/>
          <a:p>
            <a:r>
              <a:rPr lang="en-US" dirty="0" smtClean="0"/>
              <a:t>Dry fermented meat sausage- for increasing soluble </a:t>
            </a:r>
            <a:r>
              <a:rPr lang="en-US" dirty="0" err="1" smtClean="0"/>
              <a:t>fibre</a:t>
            </a:r>
            <a:r>
              <a:rPr lang="en-US" dirty="0" smtClean="0"/>
              <a:t> content- </a:t>
            </a:r>
            <a:r>
              <a:rPr lang="en-US" dirty="0" smtClean="0">
                <a:solidFill>
                  <a:srgbClr val="FFC000"/>
                </a:solidFill>
              </a:rPr>
              <a:t>Citrus  fruit</a:t>
            </a:r>
          </a:p>
          <a:p>
            <a:r>
              <a:rPr lang="en-US" dirty="0" smtClean="0"/>
              <a:t>.</a:t>
            </a:r>
          </a:p>
          <a:p>
            <a:pPr algn="just"/>
            <a:r>
              <a:rPr lang="en-US" dirty="0" smtClean="0"/>
              <a:t>The main advantage of dietary </a:t>
            </a:r>
            <a:r>
              <a:rPr lang="en-US" dirty="0" err="1" smtClean="0"/>
              <a:t>fibre</a:t>
            </a:r>
            <a:r>
              <a:rPr lang="en-US" dirty="0" smtClean="0"/>
              <a:t> from citrus fruits when compared to alternative sources of </a:t>
            </a:r>
            <a:r>
              <a:rPr lang="en-US" dirty="0" err="1" smtClean="0"/>
              <a:t>fibre</a:t>
            </a:r>
            <a:r>
              <a:rPr lang="en-US" dirty="0" smtClean="0"/>
              <a:t> such as </a:t>
            </a:r>
            <a:r>
              <a:rPr lang="en-US" dirty="0" smtClean="0">
                <a:solidFill>
                  <a:srgbClr val="92D050"/>
                </a:solidFill>
              </a:rPr>
              <a:t>cereals is its higher proportion of soluble dietary </a:t>
            </a:r>
            <a:r>
              <a:rPr lang="en-US" dirty="0" err="1" smtClean="0">
                <a:solidFill>
                  <a:srgbClr val="92D050"/>
                </a:solidFill>
              </a:rPr>
              <a:t>fibre</a:t>
            </a:r>
            <a:r>
              <a:rPr lang="en-US" dirty="0" smtClean="0">
                <a:solidFill>
                  <a:srgbClr val="92D050"/>
                </a:solidFill>
              </a:rPr>
              <a:t> with about 33% in citrus fruits while only 7% is present in wheat bran. </a:t>
            </a:r>
          </a:p>
          <a:p>
            <a:endParaRPr lang="en-US" dirty="0" smtClean="0"/>
          </a:p>
          <a:p>
            <a:r>
              <a:rPr lang="en-US" dirty="0" smtClean="0"/>
              <a:t>There is great interest in increasing the consumption of oat based products that contain both soluble and insoluble </a:t>
            </a:r>
            <a:r>
              <a:rPr lang="en-US" dirty="0" err="1" smtClean="0"/>
              <a:t>fibres</a:t>
            </a:r>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http://t2.gstatic.com/images?q=tbn:ANd9GcSL3Ti9COhrXOIv7vBWONv4Z4x-aU5sXVrYIrSlvvfMgYHusslN"/>
          <p:cNvPicPr>
            <a:picLocks noChangeAspect="1" noChangeArrowheads="1"/>
          </p:cNvPicPr>
          <p:nvPr/>
        </p:nvPicPr>
        <p:blipFill>
          <a:blip r:embed="rId2"/>
          <a:srcRect/>
          <a:stretch>
            <a:fillRect/>
          </a:stretch>
        </p:blipFill>
        <p:spPr bwMode="auto">
          <a:xfrm>
            <a:off x="1828800" y="152400"/>
            <a:ext cx="1771650" cy="1981201"/>
          </a:xfrm>
          <a:prstGeom prst="roundRect">
            <a:avLst/>
          </a:prstGeom>
          <a:solidFill>
            <a:srgbClr val="92D050"/>
          </a:solidFill>
        </p:spPr>
      </p:pic>
      <p:pic>
        <p:nvPicPr>
          <p:cNvPr id="15364" name="Picture 4" descr="http://t3.gstatic.com/images?q=tbn:ANd9GcSDZz2tC7Ck5Sft6XNjkPz6O3etUxnrAGueRV32ryYTsTM7E3ky"/>
          <p:cNvPicPr>
            <a:picLocks noChangeAspect="1" noChangeArrowheads="1"/>
          </p:cNvPicPr>
          <p:nvPr/>
        </p:nvPicPr>
        <p:blipFill>
          <a:blip r:embed="rId3"/>
          <a:srcRect l="3175" t="4000" r="7937"/>
          <a:stretch>
            <a:fillRect/>
          </a:stretch>
        </p:blipFill>
        <p:spPr bwMode="auto">
          <a:xfrm>
            <a:off x="381000" y="5029200"/>
            <a:ext cx="2133600" cy="1828800"/>
          </a:xfrm>
          <a:prstGeom prst="chord">
            <a:avLst/>
          </a:prstGeom>
          <a:noFill/>
        </p:spPr>
      </p:pic>
      <p:pic>
        <p:nvPicPr>
          <p:cNvPr id="4" name="Picture 2" descr="http://t0.gstatic.com/images?q=tbn:ANd9GcQyhgz7lNRv_DFueEaCIJnTpbki3XXcVQYpMmIebBPbrNPaUKcc"/>
          <p:cNvPicPr>
            <a:picLocks noChangeAspect="1" noChangeArrowheads="1"/>
          </p:cNvPicPr>
          <p:nvPr/>
        </p:nvPicPr>
        <p:blipFill>
          <a:blip r:embed="rId4"/>
          <a:srcRect/>
          <a:stretch>
            <a:fillRect/>
          </a:stretch>
        </p:blipFill>
        <p:spPr bwMode="auto">
          <a:xfrm>
            <a:off x="6629400" y="5257801"/>
            <a:ext cx="2286000" cy="1600199"/>
          </a:xfrm>
          <a:prstGeom prst="ellipse">
            <a:avLst/>
          </a:prstGeom>
          <a:noFill/>
        </p:spPr>
      </p:pic>
      <p:sp>
        <p:nvSpPr>
          <p:cNvPr id="2" name="Title 1"/>
          <p:cNvSpPr>
            <a:spLocks noGrp="1"/>
          </p:cNvSpPr>
          <p:nvPr>
            <p:ph type="title"/>
          </p:nvPr>
        </p:nvSpPr>
        <p:spPr>
          <a:xfrm>
            <a:off x="4724400" y="512064"/>
            <a:ext cx="3962400" cy="402336"/>
          </a:xfrm>
        </p:spPr>
        <p:txBody>
          <a:bodyPr/>
          <a:lstStyle/>
          <a:p>
            <a:pPr algn="r"/>
            <a:r>
              <a:rPr lang="en-US" sz="1800" b="1" dirty="0" smtClean="0"/>
              <a:t>…….Dietary </a:t>
            </a:r>
            <a:r>
              <a:rPr lang="en-US" sz="1800" b="1" dirty="0" err="1" smtClean="0"/>
              <a:t>fibres</a:t>
            </a:r>
            <a:r>
              <a:rPr lang="en-US" sz="1800" b="1" dirty="0" smtClean="0"/>
              <a:t> in meat products</a:t>
            </a:r>
            <a:endParaRPr lang="en-US" sz="1800" dirty="0"/>
          </a:p>
        </p:txBody>
      </p:sp>
      <p:sp>
        <p:nvSpPr>
          <p:cNvPr id="3" name="Content Placeholder 2"/>
          <p:cNvSpPr>
            <a:spLocks noGrp="1"/>
          </p:cNvSpPr>
          <p:nvPr>
            <p:ph idx="1"/>
          </p:nvPr>
        </p:nvSpPr>
        <p:spPr>
          <a:xfrm>
            <a:off x="914400" y="1828800"/>
            <a:ext cx="7772400" cy="4419600"/>
          </a:xfrm>
        </p:spPr>
        <p:txBody>
          <a:bodyPr>
            <a:normAutofit fontScale="55000" lnSpcReduction="20000"/>
          </a:bodyPr>
          <a:lstStyle/>
          <a:p>
            <a:endParaRPr lang="en-US" b="1" dirty="0" smtClean="0">
              <a:solidFill>
                <a:srgbClr val="92D050"/>
              </a:solidFill>
            </a:endParaRPr>
          </a:p>
          <a:p>
            <a:r>
              <a:rPr lang="en-US" b="1" dirty="0" smtClean="0">
                <a:solidFill>
                  <a:srgbClr val="92D050"/>
                </a:solidFill>
              </a:rPr>
              <a:t>Fat substitutes    -     </a:t>
            </a:r>
            <a:r>
              <a:rPr lang="en-US" dirty="0" smtClean="0"/>
              <a:t>Several dietary fibers have been used in meat products.</a:t>
            </a:r>
          </a:p>
          <a:p>
            <a:endParaRPr lang="en-US" dirty="0" smtClean="0"/>
          </a:p>
          <a:p>
            <a:r>
              <a:rPr lang="en-US" dirty="0" smtClean="0"/>
              <a:t>  </a:t>
            </a:r>
            <a:r>
              <a:rPr lang="en-US" b="1" dirty="0" smtClean="0">
                <a:solidFill>
                  <a:srgbClr val="00B050"/>
                </a:solidFill>
              </a:rPr>
              <a:t>Dietary fibers - </a:t>
            </a:r>
            <a:r>
              <a:rPr lang="en-US" dirty="0" smtClean="0"/>
              <a:t>oat, sugar beet, soy, pea etc., have been tried in the formulation of some meat products such as patties and sausages </a:t>
            </a:r>
          </a:p>
          <a:p>
            <a:r>
              <a:rPr lang="en-US" b="1" dirty="0" err="1" smtClean="0">
                <a:solidFill>
                  <a:srgbClr val="00B050"/>
                </a:solidFill>
              </a:rPr>
              <a:t>Swelite</a:t>
            </a:r>
            <a:r>
              <a:rPr lang="en-US" b="1" dirty="0" smtClean="0">
                <a:solidFill>
                  <a:srgbClr val="00B050"/>
                </a:solidFill>
              </a:rPr>
              <a:t>,</a:t>
            </a:r>
            <a:r>
              <a:rPr lang="en-US" dirty="0" smtClean="0"/>
              <a:t> a natural ingredient extracted from </a:t>
            </a:r>
            <a:r>
              <a:rPr lang="en-US" dirty="0" smtClean="0">
                <a:solidFill>
                  <a:srgbClr val="FFC000"/>
                </a:solidFill>
              </a:rPr>
              <a:t>smooth yellow peas and containing 60% dietary fibe</a:t>
            </a:r>
            <a:r>
              <a:rPr lang="en-US" dirty="0" smtClean="0"/>
              <a:t>r have been used in frozen hamburger. </a:t>
            </a:r>
          </a:p>
          <a:p>
            <a:endParaRPr lang="en-US" dirty="0" smtClean="0"/>
          </a:p>
          <a:p>
            <a:r>
              <a:rPr lang="en-US" b="1" dirty="0" smtClean="0">
                <a:solidFill>
                  <a:srgbClr val="00B050"/>
                </a:solidFill>
              </a:rPr>
              <a:t>Soy hulls </a:t>
            </a:r>
            <a:r>
              <a:rPr lang="en-US" dirty="0" smtClean="0"/>
              <a:t>have been incorporated for the preparation of high fiber camel meat patties. </a:t>
            </a:r>
          </a:p>
          <a:p>
            <a:r>
              <a:rPr lang="en-US" dirty="0" smtClean="0"/>
              <a:t>In dry fermented sausage, </a:t>
            </a:r>
            <a:r>
              <a:rPr lang="en-US" b="1" dirty="0" smtClean="0">
                <a:solidFill>
                  <a:srgbClr val="00B050"/>
                </a:solidFill>
              </a:rPr>
              <a:t>the addition of </a:t>
            </a:r>
            <a:r>
              <a:rPr lang="en-US" b="1" dirty="0" err="1" smtClean="0">
                <a:solidFill>
                  <a:srgbClr val="00B050"/>
                </a:solidFill>
              </a:rPr>
              <a:t>inulin</a:t>
            </a:r>
            <a:r>
              <a:rPr lang="en-US" b="1" dirty="0" smtClean="0">
                <a:solidFill>
                  <a:srgbClr val="00B050"/>
                </a:solidFill>
              </a:rPr>
              <a:t>, </a:t>
            </a:r>
            <a:r>
              <a:rPr lang="en-US" dirty="0" smtClean="0"/>
              <a:t>a low calorie product (30% of the original), enriched with soluble dietary </a:t>
            </a:r>
            <a:r>
              <a:rPr lang="en-US" dirty="0" err="1" smtClean="0"/>
              <a:t>fibre</a:t>
            </a:r>
            <a:r>
              <a:rPr lang="en-US" dirty="0" smtClean="0"/>
              <a:t> (10% approximately) could be obtained</a:t>
            </a:r>
            <a:r>
              <a:rPr lang="en-US" dirty="0" smtClean="0">
                <a:solidFill>
                  <a:srgbClr val="FFC000"/>
                </a:solidFill>
              </a:rPr>
              <a:t>. Rye bran as a fat substitute </a:t>
            </a:r>
            <a:r>
              <a:rPr lang="en-US" dirty="0" smtClean="0"/>
              <a:t>has been used in the meatballs and it was observed that meatballs containing rye bran had lower concentrations of total fat and total trans fatty acids.</a:t>
            </a:r>
          </a:p>
          <a:p>
            <a:endParaRPr lang="en-US" dirty="0"/>
          </a:p>
        </p:txBody>
      </p:sp>
      <p:pic>
        <p:nvPicPr>
          <p:cNvPr id="15362" name="Picture 2" descr="http://t3.gstatic.com/images?q=tbn:ANd9GcQgvCPEDRfTcrSJg5qdwIMHmlReOieJf_MtA4GSSSzBYnl4BvxS"/>
          <p:cNvPicPr>
            <a:picLocks noChangeAspect="1" noChangeArrowheads="1"/>
          </p:cNvPicPr>
          <p:nvPr/>
        </p:nvPicPr>
        <p:blipFill>
          <a:blip r:embed="rId5"/>
          <a:srcRect/>
          <a:stretch>
            <a:fillRect/>
          </a:stretch>
        </p:blipFill>
        <p:spPr bwMode="auto">
          <a:xfrm>
            <a:off x="1143000" y="0"/>
            <a:ext cx="1143000" cy="1074526"/>
          </a:xfrm>
          <a:prstGeom prst="rtTriangle">
            <a:avLst/>
          </a:prstGeom>
          <a:noFill/>
        </p:spPr>
      </p:pic>
      <p:pic>
        <p:nvPicPr>
          <p:cNvPr id="15368" name="Picture 8" descr="http://t0.gstatic.com/images?q=tbn:ANd9GcQ1Rc1WTEdzcol8LIXMENIN2-BMU5DQ1rh6UIAO0e3sHvdGUHCj"/>
          <p:cNvPicPr>
            <a:picLocks noChangeAspect="1" noChangeArrowheads="1"/>
          </p:cNvPicPr>
          <p:nvPr/>
        </p:nvPicPr>
        <p:blipFill>
          <a:blip r:embed="rId6"/>
          <a:srcRect/>
          <a:stretch>
            <a:fillRect/>
          </a:stretch>
        </p:blipFill>
        <p:spPr bwMode="auto">
          <a:xfrm>
            <a:off x="304800" y="152400"/>
            <a:ext cx="1628775" cy="1962150"/>
          </a:xfrm>
          <a:prstGeom prst="pie">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1600" b="1" dirty="0" smtClean="0"/>
              <a:t>…….Dietary </a:t>
            </a:r>
            <a:r>
              <a:rPr lang="en-US" sz="1600" b="1" dirty="0" err="1" smtClean="0"/>
              <a:t>fibres</a:t>
            </a:r>
            <a:r>
              <a:rPr lang="en-US" sz="1600" b="1" dirty="0" smtClean="0"/>
              <a:t> in meat products</a:t>
            </a:r>
            <a:endParaRPr lang="en-US" sz="1600" dirty="0"/>
          </a:p>
        </p:txBody>
      </p:sp>
      <p:sp>
        <p:nvSpPr>
          <p:cNvPr id="3" name="Content Placeholder 2"/>
          <p:cNvSpPr>
            <a:spLocks noGrp="1"/>
          </p:cNvSpPr>
          <p:nvPr>
            <p:ph idx="1"/>
          </p:nvPr>
        </p:nvSpPr>
        <p:spPr>
          <a:xfrm>
            <a:off x="914400" y="1066800"/>
            <a:ext cx="7772400" cy="5288760"/>
          </a:xfrm>
        </p:spPr>
        <p:txBody>
          <a:bodyPr>
            <a:normAutofit fontScale="85000" lnSpcReduction="20000"/>
          </a:bodyPr>
          <a:lstStyle/>
          <a:p>
            <a:pPr>
              <a:buNone/>
            </a:pPr>
            <a:endParaRPr lang="en-US" dirty="0" smtClean="0"/>
          </a:p>
          <a:p>
            <a:pPr algn="just"/>
            <a:r>
              <a:rPr lang="en-US" dirty="0" smtClean="0"/>
              <a:t> But increasing fiber consumption in the diet is always a difficult challenge. That is why fiber usually used in food products, should not only supply fiber, but also provide enhanced functional properties to make high-fiber foods like taste better, thus and encouraging continued high fiber intake. </a:t>
            </a:r>
          </a:p>
          <a:p>
            <a:pPr algn="just"/>
            <a:r>
              <a:rPr lang="en-US" dirty="0" smtClean="0"/>
              <a:t>In many instances, these dietary fibers not only have beneficial physiological effects, they also generate important technological properties that offset the effect of fat reduction.</a:t>
            </a:r>
          </a:p>
          <a:p>
            <a:pPr algn="just"/>
            <a:r>
              <a:rPr lang="en-US" dirty="0" smtClean="0"/>
              <a:t> I have added Gum Arabic and guar gum in poultry and goat nuggets and observed increased functional properties, cooking yield, reduction in oil  incorporation with improvement in test and texture.</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Dietary fibers in human health</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Fibers are naturally occurring compounds present in variety of vegetables, fruits, cereal flours etc</a:t>
            </a:r>
          </a:p>
          <a:p>
            <a:r>
              <a:rPr lang="en-US" dirty="0" smtClean="0"/>
              <a:t>Function  </a:t>
            </a:r>
          </a:p>
          <a:p>
            <a:pPr marL="968375" indent="-53975">
              <a:buNone/>
            </a:pPr>
            <a:r>
              <a:rPr lang="en-US" b="1" dirty="0" smtClean="0">
                <a:solidFill>
                  <a:srgbClr val="92D050"/>
                </a:solidFill>
              </a:rPr>
              <a:t>solubility, </a:t>
            </a:r>
          </a:p>
          <a:p>
            <a:pPr marL="968375" indent="-53975">
              <a:buNone/>
            </a:pPr>
            <a:r>
              <a:rPr lang="en-US" b="1" dirty="0" smtClean="0">
                <a:solidFill>
                  <a:srgbClr val="92D050"/>
                </a:solidFill>
              </a:rPr>
              <a:t>viscosity, </a:t>
            </a:r>
          </a:p>
          <a:p>
            <a:pPr marL="968375" indent="-53975">
              <a:buNone/>
            </a:pPr>
            <a:r>
              <a:rPr lang="en-US" b="1" dirty="0" smtClean="0">
                <a:solidFill>
                  <a:srgbClr val="92D050"/>
                </a:solidFill>
              </a:rPr>
              <a:t>gel forming ability</a:t>
            </a:r>
          </a:p>
          <a:p>
            <a:pPr marL="968375" indent="-53975">
              <a:buNone/>
            </a:pPr>
            <a:r>
              <a:rPr lang="en-US" b="1" dirty="0" smtClean="0">
                <a:solidFill>
                  <a:srgbClr val="92D050"/>
                </a:solidFill>
              </a:rPr>
              <a:t>water-binding capacity, </a:t>
            </a:r>
          </a:p>
          <a:p>
            <a:pPr marL="968375" indent="-53975">
              <a:buNone/>
            </a:pPr>
            <a:r>
              <a:rPr lang="en-US" b="1" dirty="0" smtClean="0">
                <a:solidFill>
                  <a:srgbClr val="92D050"/>
                </a:solidFill>
              </a:rPr>
              <a:t>oil adsorption capacity</a:t>
            </a:r>
          </a:p>
          <a:p>
            <a:pPr marL="968375" indent="-53975">
              <a:buNone/>
            </a:pPr>
            <a:r>
              <a:rPr lang="en-US" dirty="0" smtClean="0">
                <a:solidFill>
                  <a:srgbClr val="92D050"/>
                </a:solidFill>
              </a:rPr>
              <a:t>  mineral and organic molecule binding capacity </a:t>
            </a:r>
          </a:p>
          <a:p>
            <a:r>
              <a:rPr lang="en-US" dirty="0" smtClean="0"/>
              <a:t>which affect product quality and characteristics.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512064"/>
            <a:ext cx="3810000" cy="326136"/>
          </a:xfrm>
        </p:spPr>
        <p:txBody>
          <a:bodyPr/>
          <a:lstStyle/>
          <a:p>
            <a:pPr algn="r"/>
            <a:r>
              <a:rPr lang="en-US" sz="1600" b="1" dirty="0" smtClean="0"/>
              <a:t>……….Dietary fibers in human health</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sz="2400" dirty="0" smtClean="0"/>
              <a:t>High-fiber intake tends to reduce risk of </a:t>
            </a:r>
          </a:p>
          <a:p>
            <a:pPr marL="1035050" indent="0">
              <a:buNone/>
            </a:pPr>
            <a:r>
              <a:rPr lang="en-US" sz="2400" dirty="0" smtClean="0">
                <a:solidFill>
                  <a:srgbClr val="FFC000"/>
                </a:solidFill>
              </a:rPr>
              <a:t>colon cancer, </a:t>
            </a:r>
          </a:p>
          <a:p>
            <a:pPr marL="1035050" indent="0">
              <a:buNone/>
            </a:pPr>
            <a:r>
              <a:rPr lang="en-US" sz="2400" dirty="0" smtClean="0">
                <a:solidFill>
                  <a:srgbClr val="FFC000"/>
                </a:solidFill>
              </a:rPr>
              <a:t>obesity, </a:t>
            </a:r>
          </a:p>
          <a:p>
            <a:pPr marL="1035050" indent="0">
              <a:buNone/>
            </a:pPr>
            <a:r>
              <a:rPr lang="en-US" sz="2400" dirty="0" smtClean="0">
                <a:solidFill>
                  <a:srgbClr val="FFC000"/>
                </a:solidFill>
              </a:rPr>
              <a:t>cardiovascular diseases, </a:t>
            </a:r>
          </a:p>
          <a:p>
            <a:pPr marL="1035050" indent="0">
              <a:buNone/>
            </a:pPr>
            <a:r>
              <a:rPr lang="en-US" sz="2400" dirty="0" smtClean="0">
                <a:solidFill>
                  <a:srgbClr val="FFC000"/>
                </a:solidFill>
              </a:rPr>
              <a:t>several other disorders</a:t>
            </a:r>
            <a:r>
              <a:rPr lang="en-US" sz="2400" dirty="0" smtClean="0"/>
              <a:t>.</a:t>
            </a:r>
          </a:p>
          <a:p>
            <a:endParaRPr lang="en-US" sz="2400" dirty="0" smtClean="0"/>
          </a:p>
          <a:p>
            <a:r>
              <a:rPr lang="en-US" sz="2400" dirty="0" smtClean="0"/>
              <a:t> Moreover, based on their physiochemical properties, many fibers can help to improve </a:t>
            </a:r>
            <a:r>
              <a:rPr lang="en-US" sz="2400" dirty="0" err="1" smtClean="0"/>
              <a:t>colour</a:t>
            </a:r>
            <a:r>
              <a:rPr lang="en-US" sz="2400" dirty="0" smtClean="0"/>
              <a:t>, texture and sensorial characteristics instead of nutritional benefits</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512064"/>
            <a:ext cx="3810000" cy="630936"/>
          </a:xfrm>
        </p:spPr>
        <p:txBody>
          <a:bodyPr/>
          <a:lstStyle/>
          <a:p>
            <a:pPr algn="r"/>
            <a:r>
              <a:rPr lang="en-US" sz="1600" b="1" dirty="0" smtClean="0"/>
              <a:t>  …….Dietary fibers in human health</a:t>
            </a:r>
            <a:endParaRPr lang="en-US" sz="1600" dirty="0"/>
          </a:p>
        </p:txBody>
      </p:sp>
      <p:sp>
        <p:nvSpPr>
          <p:cNvPr id="3" name="Content Placeholder 2"/>
          <p:cNvSpPr>
            <a:spLocks noGrp="1"/>
          </p:cNvSpPr>
          <p:nvPr>
            <p:ph idx="1"/>
          </p:nvPr>
        </p:nvSpPr>
        <p:spPr>
          <a:xfrm>
            <a:off x="914400" y="1447800"/>
            <a:ext cx="7772400" cy="5029200"/>
          </a:xfrm>
        </p:spPr>
        <p:txBody>
          <a:bodyPr>
            <a:noAutofit/>
          </a:bodyPr>
          <a:lstStyle/>
          <a:p>
            <a:pPr algn="just"/>
            <a:r>
              <a:rPr lang="en-US" sz="2400" dirty="0" smtClean="0"/>
              <a:t>Raw carrot (</a:t>
            </a:r>
            <a:r>
              <a:rPr lang="en-US" sz="2400" i="1" dirty="0" err="1" smtClean="0"/>
              <a:t>Daucus</a:t>
            </a:r>
            <a:r>
              <a:rPr lang="en-US" sz="2400" i="1" dirty="0" smtClean="0"/>
              <a:t> </a:t>
            </a:r>
            <a:r>
              <a:rPr lang="en-US" sz="2400" i="1" dirty="0" err="1" smtClean="0"/>
              <a:t>carota</a:t>
            </a:r>
            <a:r>
              <a:rPr lang="en-US" sz="2400" dirty="0" smtClean="0"/>
              <a:t>) richest source of β-carotene, iron, pectin, dietary </a:t>
            </a:r>
            <a:r>
              <a:rPr lang="en-US" sz="2400" dirty="0" err="1" smtClean="0"/>
              <a:t>fibre</a:t>
            </a:r>
            <a:r>
              <a:rPr lang="en-US" sz="2400" dirty="0" smtClean="0"/>
              <a:t>, complex carbohydrate, and various minerals. </a:t>
            </a:r>
          </a:p>
          <a:p>
            <a:pPr algn="just"/>
            <a:r>
              <a:rPr lang="en-US" sz="2400" dirty="0" smtClean="0"/>
              <a:t>β- carotene prevents the appearance or impedes the development of </a:t>
            </a:r>
            <a:r>
              <a:rPr lang="en-US" sz="2400" dirty="0" smtClean="0">
                <a:solidFill>
                  <a:srgbClr val="FFC000"/>
                </a:solidFill>
              </a:rPr>
              <a:t>cancerous cells.</a:t>
            </a:r>
          </a:p>
          <a:p>
            <a:pPr algn="just"/>
            <a:r>
              <a:rPr lang="en-US" sz="2400" dirty="0" smtClean="0"/>
              <a:t> It has potent antioxidant effect, also provides anti-mutagenic, anti-</a:t>
            </a:r>
            <a:r>
              <a:rPr lang="en-US" sz="2400" dirty="0" err="1" smtClean="0"/>
              <a:t>tumoral</a:t>
            </a:r>
            <a:r>
              <a:rPr lang="en-US" sz="2400" dirty="0" smtClean="0"/>
              <a:t>, </a:t>
            </a:r>
            <a:r>
              <a:rPr lang="en-US" sz="2400" dirty="0" err="1" smtClean="0"/>
              <a:t>immunostimulant</a:t>
            </a:r>
            <a:r>
              <a:rPr lang="en-US" sz="2400" dirty="0" smtClean="0"/>
              <a:t>, </a:t>
            </a:r>
            <a:r>
              <a:rPr lang="en-US" sz="2400" dirty="0" err="1" smtClean="0"/>
              <a:t>antiulceric</a:t>
            </a:r>
            <a:r>
              <a:rPr lang="en-US" sz="2400" dirty="0" smtClean="0"/>
              <a:t>, degenerative properties on human health. </a:t>
            </a:r>
          </a:p>
          <a:p>
            <a:pPr algn="just"/>
            <a:endParaRPr lang="en-US" sz="2400" dirty="0" smtClean="0"/>
          </a:p>
          <a:p>
            <a:pPr algn="just"/>
            <a:r>
              <a:rPr lang="en-US" sz="2400" dirty="0" err="1" smtClean="0"/>
              <a:t>Carotenoid</a:t>
            </a:r>
            <a:r>
              <a:rPr lang="en-US" sz="2400" dirty="0" smtClean="0"/>
              <a:t> -protect our body- vision, skin, teeth and gums. Besides β- carotene, iron is very suitable for human health. Iron is very digestible and also favors the formation of the red globules.</a:t>
            </a:r>
          </a:p>
          <a:p>
            <a:pPr algn="just">
              <a:buNone/>
            </a:pPr>
            <a:r>
              <a:rPr lang="en-US" sz="2400" dirty="0" smtClean="0"/>
              <a:t> </a:t>
            </a:r>
          </a:p>
          <a:p>
            <a:pPr algn="just">
              <a:buNone/>
            </a:pPr>
            <a:r>
              <a:rPr lang="en-US" sz="2400" dirty="0" smtClean="0"/>
              <a:t> </a:t>
            </a:r>
            <a:endParaRPr lang="en-US" sz="2400" dirty="0"/>
          </a:p>
        </p:txBody>
      </p:sp>
      <p:pic>
        <p:nvPicPr>
          <p:cNvPr id="4" name="Picture 2" descr="http://t1.gstatic.com/images?q=tbn:ANd9GcRoYp6aZxvPSNl3HORhmJrml7Rl79YQ_tgiV5LcF0YiKLe4Mmr4"/>
          <p:cNvPicPr>
            <a:picLocks noChangeAspect="1" noChangeArrowheads="1"/>
          </p:cNvPicPr>
          <p:nvPr/>
        </p:nvPicPr>
        <p:blipFill>
          <a:blip r:embed="rId2"/>
          <a:srcRect/>
          <a:stretch>
            <a:fillRect/>
          </a:stretch>
        </p:blipFill>
        <p:spPr bwMode="auto">
          <a:xfrm>
            <a:off x="609600" y="0"/>
            <a:ext cx="2619375" cy="1438276"/>
          </a:xfrm>
          <a:prstGeom prst="ellipse">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478536"/>
          </a:xfrm>
        </p:spPr>
        <p:txBody>
          <a:bodyPr/>
          <a:lstStyle/>
          <a:p>
            <a:pPr algn="r"/>
            <a:r>
              <a:rPr lang="en-US" sz="1800" b="1" dirty="0" smtClean="0"/>
              <a:t> …….Dietary fibers in human health</a:t>
            </a:r>
            <a:endParaRPr lang="en-US" sz="1800" dirty="0"/>
          </a:p>
        </p:txBody>
      </p:sp>
      <p:sp>
        <p:nvSpPr>
          <p:cNvPr id="3" name="Content Placeholder 2"/>
          <p:cNvSpPr>
            <a:spLocks noGrp="1"/>
          </p:cNvSpPr>
          <p:nvPr>
            <p:ph idx="1"/>
          </p:nvPr>
        </p:nvSpPr>
        <p:spPr>
          <a:xfrm>
            <a:off x="914400" y="762000"/>
            <a:ext cx="7772400" cy="5593560"/>
          </a:xfrm>
        </p:spPr>
        <p:txBody>
          <a:bodyPr>
            <a:noAutofit/>
          </a:bodyPr>
          <a:lstStyle/>
          <a:p>
            <a:pPr algn="just"/>
            <a:r>
              <a:rPr lang="en-US" sz="2400" dirty="0" smtClean="0"/>
              <a:t>Meat and meat products can be modified by adding ingredients considered beneficial for health or by eliminating or reducing components that are considered harmful.</a:t>
            </a:r>
          </a:p>
          <a:p>
            <a:pPr algn="just"/>
            <a:endParaRPr lang="en-US" sz="2400" dirty="0" smtClean="0"/>
          </a:p>
          <a:p>
            <a:pPr algn="just"/>
            <a:r>
              <a:rPr lang="en-US" sz="2400" dirty="0" smtClean="0"/>
              <a:t> The use of these ingredients in meat products offers processors the opportunity to improve the nutritional and health qualities of their products.</a:t>
            </a:r>
          </a:p>
          <a:p>
            <a:pPr algn="just">
              <a:buNone/>
            </a:pPr>
            <a:endParaRPr lang="en-US" sz="2400" dirty="0" smtClean="0"/>
          </a:p>
          <a:p>
            <a:pPr algn="just"/>
            <a:r>
              <a:rPr lang="en-US" sz="2400" dirty="0" smtClean="0"/>
              <a:t>The results suggest that many ingredients can be used in the meat industry to add functional properties to meat products, and further research is needed to understand their interactions with meat products constituents and thus to improve their safety in potential industrial applications. </a:t>
            </a:r>
            <a:endParaRPr lang="en-US"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512064"/>
            <a:ext cx="3581400" cy="914400"/>
          </a:xfrm>
        </p:spPr>
        <p:txBody>
          <a:bodyPr/>
          <a:lstStyle/>
          <a:p>
            <a:pPr algn="r"/>
            <a:r>
              <a:rPr lang="en-US" sz="1400" b="1" dirty="0" smtClean="0"/>
              <a:t> …….Dietary fibers in human health</a:t>
            </a:r>
            <a:endParaRPr lang="en-US" sz="1400" dirty="0"/>
          </a:p>
        </p:txBody>
      </p:sp>
      <p:sp>
        <p:nvSpPr>
          <p:cNvPr id="3" name="Content Placeholder 2"/>
          <p:cNvSpPr>
            <a:spLocks noGrp="1"/>
          </p:cNvSpPr>
          <p:nvPr>
            <p:ph idx="1"/>
          </p:nvPr>
        </p:nvSpPr>
        <p:spPr/>
        <p:txBody>
          <a:bodyPr>
            <a:normAutofit fontScale="62500" lnSpcReduction="20000"/>
          </a:bodyPr>
          <a:lstStyle/>
          <a:p>
            <a:pPr algn="just"/>
            <a:r>
              <a:rPr lang="en-US" sz="3800" b="1" dirty="0" smtClean="0">
                <a:solidFill>
                  <a:srgbClr val="FFC000"/>
                </a:solidFill>
              </a:rPr>
              <a:t>Functional food development is a multistage process that requires input from commercial, academic and regulatory interests, with a critical need to achieve acceptance by consumers. </a:t>
            </a:r>
          </a:p>
          <a:p>
            <a:pPr algn="just"/>
            <a:endParaRPr lang="en-US" sz="3800" dirty="0" smtClean="0"/>
          </a:p>
          <a:p>
            <a:pPr algn="just">
              <a:buNone/>
            </a:pPr>
            <a:endParaRPr lang="en-US" sz="3800" dirty="0" smtClean="0"/>
          </a:p>
          <a:p>
            <a:pPr>
              <a:buNone/>
            </a:pPr>
            <a:endParaRPr lang="en-US" dirty="0" smtClean="0"/>
          </a:p>
          <a:p>
            <a:endParaRPr lang="en-US" dirty="0" smtClean="0"/>
          </a:p>
          <a:p>
            <a:r>
              <a:rPr lang="en-US" sz="4400" dirty="0" smtClean="0"/>
              <a:t>Chronic health problems associated with ageing and realize that dietary intervention can be safe and cost effective alternative to drugs or other more traditional therapies.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2.gstatic.com/images?q=tbn:ANd9GcQcv8-jW6UERauhpeztPILw9x8szqDijAsRtD4951ZX1KC6Skj-iQ"/>
          <p:cNvPicPr>
            <a:picLocks noGrp="1" noChangeAspect="1" noChangeArrowheads="1"/>
          </p:cNvPicPr>
          <p:nvPr>
            <p:ph idx="4294967295"/>
          </p:nvPr>
        </p:nvPicPr>
        <p:blipFill>
          <a:blip r:embed="rId2"/>
          <a:srcRect/>
          <a:stretch>
            <a:fillRect/>
          </a:stretch>
        </p:blipFill>
        <p:spPr bwMode="auto">
          <a:xfrm>
            <a:off x="2286000" y="1676400"/>
            <a:ext cx="4191000" cy="3139205"/>
          </a:xfrm>
          <a:prstGeom prst="rect">
            <a:avLst/>
          </a:prstGeom>
          <a:noFill/>
        </p:spPr>
      </p:pic>
      <p:sp>
        <p:nvSpPr>
          <p:cNvPr id="5" name="Rectangle 4"/>
          <p:cNvSpPr/>
          <p:nvPr/>
        </p:nvSpPr>
        <p:spPr>
          <a:xfrm>
            <a:off x="990600" y="0"/>
            <a:ext cx="7620000" cy="1384995"/>
          </a:xfrm>
          <a:prstGeom prst="rect">
            <a:avLst/>
          </a:prstGeom>
        </p:spPr>
        <p:txBody>
          <a:bodyPr wrap="square">
            <a:spAutoFit/>
          </a:bodyPr>
          <a:lstStyle/>
          <a:p>
            <a:r>
              <a:rPr lang="en-US" sz="2800" dirty="0" smtClean="0"/>
              <a:t>A new report suggests that eating too much red </a:t>
            </a:r>
            <a:r>
              <a:rPr lang="en-US" sz="2800" b="1" dirty="0" smtClean="0"/>
              <a:t>meat</a:t>
            </a:r>
            <a:r>
              <a:rPr lang="en-US" sz="2800" dirty="0" smtClean="0"/>
              <a:t> and processed </a:t>
            </a:r>
            <a:r>
              <a:rPr lang="en-US" sz="2800" b="1" dirty="0" smtClean="0"/>
              <a:t>meat</a:t>
            </a:r>
            <a:r>
              <a:rPr lang="en-US" sz="2800" dirty="0" smtClean="0"/>
              <a:t> can have a riskier for our health than we think</a:t>
            </a:r>
            <a:endParaRPr lang="en-US" sz="2800" dirty="0"/>
          </a:p>
        </p:txBody>
      </p:sp>
      <p:sp>
        <p:nvSpPr>
          <p:cNvPr id="6" name="Rectangle 5"/>
          <p:cNvSpPr/>
          <p:nvPr/>
        </p:nvSpPr>
        <p:spPr>
          <a:xfrm>
            <a:off x="457200" y="5105400"/>
            <a:ext cx="7772400" cy="1569660"/>
          </a:xfrm>
          <a:prstGeom prst="rect">
            <a:avLst/>
          </a:prstGeom>
        </p:spPr>
        <p:txBody>
          <a:bodyPr wrap="square">
            <a:spAutoFit/>
          </a:bodyPr>
          <a:lstStyle/>
          <a:p>
            <a:pPr algn="just"/>
            <a:r>
              <a:rPr lang="en-US" sz="2400" b="1" dirty="0" smtClean="0"/>
              <a:t>negative image of meat foods, and their possible health hazard effects, shows that consumers are increasingly interested about health oriented functional meat products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2590800" cy="198120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6629400" y="0"/>
            <a:ext cx="2514600" cy="1972395"/>
          </a:xfrm>
          <a:prstGeom prst="rect">
            <a:avLst/>
          </a:prstGeom>
          <a:noFill/>
          <a:ln w="9525">
            <a:noFill/>
            <a:miter lim="800000"/>
            <a:headEnd/>
            <a:tailEnd/>
          </a:ln>
        </p:spPr>
      </p:pic>
      <p:sp>
        <p:nvSpPr>
          <p:cNvPr id="6" name="Title 1"/>
          <p:cNvSpPr txBox="1">
            <a:spLocks/>
          </p:cNvSpPr>
          <p:nvPr/>
        </p:nvSpPr>
        <p:spPr>
          <a:xfrm>
            <a:off x="6400800" y="1981201"/>
            <a:ext cx="2743200" cy="1066800"/>
          </a:xfrm>
          <a:prstGeom prst="rect">
            <a:avLst/>
          </a:prstGeom>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1">
                    <a:satMod val="150000"/>
                  </a:schemeClr>
                </a:solidFill>
                <a:effectLst/>
                <a:uLnTx/>
                <a:uFillTx/>
                <a:latin typeface="+mj-lt"/>
                <a:ea typeface="+mj-ea"/>
                <a:cs typeface="+mj-cs"/>
              </a:rPr>
              <a:t>Stay healthy..</a:t>
            </a:r>
            <a:endParaRPr kumimoji="0" lang="en-US" sz="32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
        <p:nvSpPr>
          <p:cNvPr id="7" name="Title 1"/>
          <p:cNvSpPr txBox="1">
            <a:spLocks/>
          </p:cNvSpPr>
          <p:nvPr/>
        </p:nvSpPr>
        <p:spPr>
          <a:xfrm>
            <a:off x="0" y="1981200"/>
            <a:ext cx="2590800" cy="1066800"/>
          </a:xfrm>
          <a:prstGeom prst="rect">
            <a:avLst/>
          </a:prstGeom>
        </p:spPr>
        <p:txBody>
          <a:bodyPr vert="horz" lIns="91440" tIns="0" rIns="45720" bIns="0" rtlCol="0" anchor="t">
            <a:norm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1">
                    <a:satMod val="150000"/>
                  </a:schemeClr>
                </a:solidFill>
                <a:effectLst/>
                <a:uLnTx/>
                <a:uFillTx/>
                <a:latin typeface="+mj-lt"/>
                <a:ea typeface="+mj-ea"/>
                <a:cs typeface="+mj-cs"/>
              </a:rPr>
              <a:t>Stay active..</a:t>
            </a:r>
            <a:endParaRPr kumimoji="0" lang="en-US" sz="32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grpSp>
        <p:nvGrpSpPr>
          <p:cNvPr id="2" name="Group 9"/>
          <p:cNvGrpSpPr/>
          <p:nvPr/>
        </p:nvGrpSpPr>
        <p:grpSpPr>
          <a:xfrm>
            <a:off x="3124200" y="3048000"/>
            <a:ext cx="3402022" cy="2352021"/>
            <a:chOff x="1287402" y="609599"/>
            <a:chExt cx="3402022" cy="2352021"/>
          </a:xfrm>
        </p:grpSpPr>
        <p:pic>
          <p:nvPicPr>
            <p:cNvPr id="6148" name="Picture 4"/>
            <p:cNvPicPr>
              <a:picLocks noChangeAspect="1" noChangeArrowheads="1"/>
            </p:cNvPicPr>
            <p:nvPr/>
          </p:nvPicPr>
          <p:blipFill>
            <a:blip r:embed="rId4" cstate="print"/>
            <a:srcRect/>
            <a:stretch>
              <a:fillRect/>
            </a:stretch>
          </p:blipFill>
          <p:spPr bwMode="auto">
            <a:xfrm>
              <a:off x="1287402" y="609599"/>
              <a:ext cx="3402022" cy="2263891"/>
            </a:xfrm>
            <a:prstGeom prst="rect">
              <a:avLst/>
            </a:prstGeom>
            <a:noFill/>
            <a:ln w="9525">
              <a:noFill/>
              <a:miter lim="800000"/>
              <a:headEnd/>
              <a:tailEnd/>
            </a:ln>
          </p:spPr>
        </p:pic>
        <p:sp>
          <p:nvSpPr>
            <p:cNvPr id="9" name="TextBox 8"/>
            <p:cNvSpPr txBox="1"/>
            <p:nvPr/>
          </p:nvSpPr>
          <p:spPr>
            <a:xfrm>
              <a:off x="1295400" y="2438400"/>
              <a:ext cx="2490987" cy="523220"/>
            </a:xfrm>
            <a:prstGeom prst="rect">
              <a:avLst/>
            </a:prstGeom>
            <a:noFill/>
          </p:spPr>
          <p:txBody>
            <a:bodyPr wrap="square" rtlCol="0">
              <a:spAutoFit/>
            </a:bodyPr>
            <a:lstStyle/>
            <a:p>
              <a:r>
                <a:rPr lang="en-US" sz="2800" dirty="0" smtClean="0"/>
                <a:t>Healthy aging</a:t>
              </a:r>
              <a:endParaRPr lang="en-US" sz="2800" dirty="0"/>
            </a:p>
          </p:txBody>
        </p:sp>
      </p:grpSp>
      <p:sp>
        <p:nvSpPr>
          <p:cNvPr id="10" name="TextBox 9"/>
          <p:cNvSpPr txBox="1"/>
          <p:nvPr/>
        </p:nvSpPr>
        <p:spPr>
          <a:xfrm>
            <a:off x="3810000" y="5867400"/>
            <a:ext cx="2438400" cy="584775"/>
          </a:xfrm>
          <a:prstGeom prst="rect">
            <a:avLst/>
          </a:prstGeom>
          <a:noFill/>
        </p:spPr>
        <p:txBody>
          <a:bodyPr wrap="square" rtlCol="0">
            <a:spAutoFit/>
          </a:bodyPr>
          <a:lstStyle/>
          <a:p>
            <a:r>
              <a:rPr lang="en-US" sz="3200" b="1" dirty="0" smtClean="0">
                <a:solidFill>
                  <a:srgbClr val="FFC000"/>
                </a:solidFill>
              </a:rPr>
              <a:t>Thanks</a:t>
            </a:r>
            <a:endParaRPr lang="en-US" sz="3200" b="1"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1" presetClass="entr" presetSubtype="0" fill="hold" grpId="0" nodeType="clickEffect">
                                  <p:stCondLst>
                                    <p:cond delay="0"/>
                                  </p:stCondLst>
                                  <p:childTnLst>
                                    <p:set>
                                      <p:cBhvr>
                                        <p:cTn id="10" dur="1000">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1" presetClass="entr" presetSubtype="0" fill="hold" grpId="0" nodeType="clickEffect">
                                  <p:stCondLst>
                                    <p:cond delay="0"/>
                                  </p:stCondLst>
                                  <p:childTnLst>
                                    <p:set>
                                      <p:cBhvr>
                                        <p:cTn id="14" dur="1000">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http://i182.photobucket.com/albums/x39/evelain/th_eat_healty_food.gif"/>
          <p:cNvPicPr>
            <a:picLocks noChangeAspect="1" noChangeArrowheads="1"/>
          </p:cNvPicPr>
          <p:nvPr/>
        </p:nvPicPr>
        <p:blipFill>
          <a:blip r:embed="rId2"/>
          <a:srcRect/>
          <a:stretch>
            <a:fillRect/>
          </a:stretch>
        </p:blipFill>
        <p:spPr bwMode="auto">
          <a:xfrm>
            <a:off x="3657600" y="2895600"/>
            <a:ext cx="2209800" cy="2278858"/>
          </a:xfrm>
          <a:prstGeom prst="rect">
            <a:avLst/>
          </a:prstGeom>
          <a:noFill/>
        </p:spPr>
      </p:pic>
      <p:sp>
        <p:nvSpPr>
          <p:cNvPr id="3" name="Content Placeholder 2"/>
          <p:cNvSpPr>
            <a:spLocks noGrp="1"/>
          </p:cNvSpPr>
          <p:nvPr>
            <p:ph idx="4294967295"/>
          </p:nvPr>
        </p:nvSpPr>
        <p:spPr>
          <a:xfrm>
            <a:off x="838200" y="5334000"/>
            <a:ext cx="8305800" cy="914400"/>
          </a:xfrm>
        </p:spPr>
        <p:txBody>
          <a:bodyPr>
            <a:normAutofit fontScale="25000" lnSpcReduction="20000"/>
          </a:bodyPr>
          <a:lstStyle/>
          <a:p>
            <a:pPr algn="just"/>
            <a:endParaRPr lang="en-US" sz="3400" dirty="0" smtClean="0">
              <a:solidFill>
                <a:srgbClr val="00B050"/>
              </a:solidFill>
            </a:endParaRPr>
          </a:p>
          <a:p>
            <a:pPr algn="just">
              <a:buNone/>
            </a:pPr>
            <a:r>
              <a:rPr lang="en-US" sz="9600" dirty="0" smtClean="0">
                <a:solidFill>
                  <a:srgbClr val="FFFF00"/>
                </a:solidFill>
              </a:rPr>
              <a:t>giving more emphasis on antioxidants and dietary </a:t>
            </a:r>
            <a:r>
              <a:rPr lang="en-US" sz="9600" dirty="0" err="1" smtClean="0">
                <a:solidFill>
                  <a:srgbClr val="FFFF00"/>
                </a:solidFill>
              </a:rPr>
              <a:t>fibre</a:t>
            </a:r>
            <a:r>
              <a:rPr lang="en-US" sz="9600" dirty="0" smtClean="0">
                <a:solidFill>
                  <a:srgbClr val="FFFF00"/>
                </a:solidFill>
              </a:rPr>
              <a:t> for health benefits of the consumers</a:t>
            </a:r>
          </a:p>
          <a:p>
            <a:endParaRPr lang="en-US" sz="9600" dirty="0"/>
          </a:p>
        </p:txBody>
      </p:sp>
      <p:sp>
        <p:nvSpPr>
          <p:cNvPr id="1028" name="AutoShape 4" descr="data:image/jpeg;base64,/9j/4AAQSkZJRgABAQAAAQABAAD/2wCEAAkGBwgHBgkIBwgKCgkLDRYPDQwMDRsUFRAWIB0iIiAdHx8kKDQsJCYxJx8fLT0tMTU3Ojo6Iys/RD84QzQ5OjcBCgoKDQwNGg8PGjclHyU3Nzc3Nzc3Nzc3Nzc3Nzc3Nzc3Nzc3Nzc3Nzc3Nzc3Nzc3Nzc3Nzc3Nzc3Nzc3Nzc3N//AABEIAGUAZQMBIgACEQEDEQH/xAAbAAEAAgMBAQAAAAAAAAAAAAAABQYBBAcCA//EADoQAAIBAwMCAwUECAcBAAAAAAECAwAEEQUSIQYxE0FRFCJhcZEHgaGxIyQyM0LB0eFDUmJjsvDxFv/EABkBAQADAQEAAAAAAAAAAAAAAAADBAUCAf/EACYRAAICAQMFAAIDAQAAAAAAAAABAgMRBCExEhMiQVFhcSNCkRT/2gAMAwEAAhEDEQA/AO40pSgFKUoBSlYJwKAzSoBesNCaIS+2kIRkN4L4/Kt3SNd03WIhJp93HLnPufsuPmp5H0rlTi+GdOElyiSpSldHIpSlAKUpQClKUArBrNeZGVELMcKoyT6CgIWXWinU8GlrtMbxHcfPfgkD6A/WoTrXWLvR9Vgnt52RFiDbWP6NzkgqR9Pl3qN064S46uhvpnWONXlnYsf2V2ED/kK1+srmw1rTb26nO9M7LUrkMCueV+dZ/wD0dUG8+9jVs0qrsjHH9d/2VTUuopbrxI4zCiy3Bk8KFfdBJ9fifzqe6ULJ13pxeMAeHInutgAlCc/HtjFc6h0meXW00l5jay+P4JZ1/dtuwc4Pr8a6TYStZxabfyqyzWkoE4PfI4YfP9qoZT6JRl6yMdUZR/B1qleUZXUMpypGQR5ivVaxlClKUApSlAKUpQGDxVb6z1NoLD2S2y0kx2yFf8NPPPpntUxrV17HpdxP7w2rjK9xnjNUzSJbSd/HELPJnDGY5IPr9/41S1d/T/Gnuy9oqvLutZSKvfWt1BdQXEjRqJBsBbjbk9yKr3V2qB5YrKwVmhtk5IPvMc9/rmrvrREt/NhQIDhQoHC/KuZ3mmi762isYpmjhncbyp7LyTj4nFZunlFtx+GjqJTlib9mbSW91G/iuYYmnui4LgZJJBxyfu71ewt7C90l+V3XTyXAUA8FjuI/HipqCws7X2S3062EcWSPcHOR+fnUZ1LdQreGTcHKqBt8wPX868ts8duBVV5blz6E1ZLvSY7KR/1m1G0g+aZ90j1wMA1aK5RomrWtjqNmzlYzuBkfOMBu4PrXV81q6O12V7+jJ1dSrs29ilKVbKwpSlAKwTXzLY71535oCt9f6i1ppkMIXPtEu0k9vdG7H/fSqZFcwqxeB2XKrnDd/XirL9oka3EdgolRWjmL7WPfj0/D76r1vaRn9ZRlCDcGDL3PqPh8Kxde82/o2NCsVFe1zXjpkssc+9s5ZG78elUS21d//pYLsbg4fhQOeQR+RNWXqWw1TWdSWLSbKW7RGXeY0JCDP8RqzaH0XNbxeJPBunYZDNCy7D6jP9vlU2loTr6kt2iPU29M+nPBNafqPiW9q4lzhsk5860Nfe21G73Rhc5yzevw+PNaaSSW15Pp9/A8UgIZcfsFT/Ep+YqNvXhh3Q2chMkh4Y/w/wBapOqSzFl1Wp+SPmbJru6SVAWit2G5s/HnH0rrHQGsvqWktFcEGS2fww2cll8ifj5fdXKraZ9FtRAspuEnyxB7qT5fKp77OdYgilvEWRWdn5jVuU25yT9au6WUlPHopaqKcM+zsG4etM1EW98ZF3Ad+2Oa+4uJN44G3z+Fahlkhms1o+1egZvkKzXmT3DPV1cRWsReaRUX4mtSO+ilWN4nDI7Y3eWc4xWj1WniQFR7rFCc47VRenNRj0/XZdPneVhqAHhTZwFcZ4xn581Uepxf22W46dOnuLk6HqWmW2rQvBqFvFLCe3JDD45ByK+Ft07pVuqxxW6lQMYdy4+hNQi9VM7ObbwpIVOQyqd0g/ka++na4L26jW0tE9qJ3TRS3BV0T/Mox7wp3aLJ45Z72dRXDPCLIlpFbR7beOOIf7agfhXiWRxHhNrN5A8ZNfcOJlDAqysAQVOa02jQSEMrd+M9j8qt/hFTnk+FxBb3zGGeG3l2qAQRh0J8ww7fhVI1zpi7tJpFsI/HyfdOPeFXA32ke2zMH3XkP7yONsv3wMgc96ki4bxHZQMcbQcn86gnXCzkmhZOvg5hddFXZjSSXx7pwBmK3Ch2cdgGY7VX/U30qZ0H7PYNIQ3UAaC+lGJAbjxlxkee1efu71dxIFVZZNqJtyVJztNfOaVJI/dmjVed7Bgcen9aKqEEJW2TNO2hWyYrIxY+WT+FY1TUhb6fPdJysPf3to+PNejquku7lLqGZ0wp54HOBVY686gvLO0sDpk8KSPc+8pQOGRVORz25ZeeDXXcjjZnCrlngrsvXD3DEJpvtZjJVg5/dn54bPx58uwpUTq15Y6ndmW6ub+1uMAyCPZIhJH8JLKRgY4OfnSoU39LOI/DvGo2Ed/bNFJkEjhh3Fc4k6B1Sz1W2vYJLWWO3kLln4fHzx3rqVDyKlsojN9Xsr13zgulcHJbKxl09UlLYDP72O3/AJ2rdXUI7C8hu3t1DwswZhxwR2/OugzaXYzHMtpCxznlBVc1zoaHUNxtbxrcsclWXev5is9aK2vDT4NJa+qacZo3mubS7dBHLGZkHiEDBYZ4yR8hW+mx12s0bqeME54qlSdCa3D+mtNWtzMFA4iKbsduc+nFfaHT+toJQv6i6KP3jKSfoGGfvrQU5RWZIzpRi34Ms82k2bXC3K/opFILFDgPt7bvUDP4CqsdRgN1PHDNM8of9I6hRlhx2+leOpYOtdS032OzskhLYDzpcBXPyGcD6n4VFw9G9Y3Frt1CayllXaIppXzLGB3G4AbgeRhs981VvUrY4ht/pPS4w3m8m/q+r2w097a81C7tB3MsY2sOx4YA+lR02v2osohDOs1vOcm7X/FI8mXHBHHzrdH2eaxeQeHf31qvHJVS34f3resPszjt7YW82ouVLq7tEm05APC5zjOarR018liTfwmldRF5iULUhcahOAz+zWaNkuTgsRzuFeWiudV1KKX9ZnhQhIysZwQT7x4GM/0rsNr0doluysbTxmXsZnL4+41Mx20MQAjjVQO2BVyvSdKxkhs1ab2RzqDoOyiu7w3aeOJJN8ROcKp8v5fdWK6VsXOcClXOiPwqdyX0wrE9690pXbOBSlK8ANYpSgGKUpQGaUpQClKUBgmlKV6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ata:image/jpeg;base64,/9j/4AAQSkZJRgABAQAAAQABAAD/2wCEAAkGBwgHBgkIBwgKCgkLDRYPDQwMDRsUFRAWIB0iIiAdHx8kKDQsJCYxJx8fLT0tMTU3Ojo6Iys/RD84QzQ5OjcBCgoKDQwNGg8PGjclHyU3Nzc3Nzc3Nzc3Nzc3Nzc3Nzc3Nzc3Nzc3Nzc3Nzc3Nzc3Nzc3Nzc3Nzc3Nzc3Nzc3N//AABEIAGUAZQMBIgACEQEDEQH/xAAbAAEAAgMBAQAAAAAAAAAAAAAABQYBBAcCA//EADoQAAIBAwMCAwUECAcBAAAAAAECAwAEEQUSIQYxE0FRFCJhcZEHgaGxIyQyM0LB0eFDUmJjsvDxFv/EABkBAQADAQEAAAAAAAAAAAAAAAADBAUCAf/EACYRAAICAQMFAAIDAQAAAAAAAAABAgMRBCExEhMiQVFhcSNCkRT/2gAMAwEAAhEDEQA/AO40pSgFKUoBSlYJwKAzSoBesNCaIS+2kIRkN4L4/Kt3SNd03WIhJp93HLnPufsuPmp5H0rlTi+GdOElyiSpSldHIpSlAKUpQClKUArBrNeZGVELMcKoyT6CgIWXWinU8GlrtMbxHcfPfgkD6A/WoTrXWLvR9Vgnt52RFiDbWP6NzkgqR9Pl3qN064S46uhvpnWONXlnYsf2V2ED/kK1+srmw1rTb26nO9M7LUrkMCueV+dZ/wD0dUG8+9jVs0qrsjHH9d/2VTUuopbrxI4zCiy3Bk8KFfdBJ9fifzqe6ULJ13pxeMAeHInutgAlCc/HtjFc6h0meXW00l5jay+P4JZ1/dtuwc4Pr8a6TYStZxabfyqyzWkoE4PfI4YfP9qoZT6JRl6yMdUZR/B1qleUZXUMpypGQR5ivVaxlClKUApSlAKUpQGDxVb6z1NoLD2S2y0kx2yFf8NPPPpntUxrV17HpdxP7w2rjK9xnjNUzSJbSd/HELPJnDGY5IPr9/41S1d/T/Gnuy9oqvLutZSKvfWt1BdQXEjRqJBsBbjbk9yKr3V2qB5YrKwVmhtk5IPvMc9/rmrvrREt/NhQIDhQoHC/KuZ3mmi762isYpmjhncbyp7LyTj4nFZunlFtx+GjqJTlib9mbSW91G/iuYYmnui4LgZJJBxyfu71ewt7C90l+V3XTyXAUA8FjuI/HipqCws7X2S3062EcWSPcHOR+fnUZ1LdQreGTcHKqBt8wPX868ts8duBVV5blz6E1ZLvSY7KR/1m1G0g+aZ90j1wMA1aK5RomrWtjqNmzlYzuBkfOMBu4PrXV81q6O12V7+jJ1dSrs29ilKVbKwpSlAKwTXzLY71535oCt9f6i1ppkMIXPtEu0k9vdG7H/fSqZFcwqxeB2XKrnDd/XirL9oka3EdgolRWjmL7WPfj0/D76r1vaRn9ZRlCDcGDL3PqPh8Kxde82/o2NCsVFe1zXjpkssc+9s5ZG78elUS21d//pYLsbg4fhQOeQR+RNWXqWw1TWdSWLSbKW7RGXeY0JCDP8RqzaH0XNbxeJPBunYZDNCy7D6jP9vlU2loTr6kt2iPU29M+nPBNafqPiW9q4lzhsk5860Nfe21G73Rhc5yzevw+PNaaSSW15Pp9/A8UgIZcfsFT/Ep+YqNvXhh3Q2chMkh4Y/w/wBapOqSzFl1Wp+SPmbJru6SVAWit2G5s/HnH0rrHQGsvqWktFcEGS2fww2cll8ifj5fdXKraZ9FtRAspuEnyxB7qT5fKp77OdYgilvEWRWdn5jVuU25yT9au6WUlPHopaqKcM+zsG4etM1EW98ZF3Ad+2Oa+4uJN44G3z+Fahlkhms1o+1egZvkKzXmT3DPV1cRWsReaRUX4mtSO+ilWN4nDI7Y3eWc4xWj1WniQFR7rFCc47VRenNRj0/XZdPneVhqAHhTZwFcZ4xn581Uepxf22W46dOnuLk6HqWmW2rQvBqFvFLCe3JDD45ByK+Ft07pVuqxxW6lQMYdy4+hNQi9VM7ObbwpIVOQyqd0g/ka++na4L26jW0tE9qJ3TRS3BV0T/Mox7wp3aLJ45Z72dRXDPCLIlpFbR7beOOIf7agfhXiWRxHhNrN5A8ZNfcOJlDAqysAQVOa02jQSEMrd+M9j8qt/hFTnk+FxBb3zGGeG3l2qAQRh0J8ww7fhVI1zpi7tJpFsI/HyfdOPeFXA32ke2zMH3XkP7yONsv3wMgc96ki4bxHZQMcbQcn86gnXCzkmhZOvg5hddFXZjSSXx7pwBmK3Ch2cdgGY7VX/U30qZ0H7PYNIQ3UAaC+lGJAbjxlxkee1efu71dxIFVZZNqJtyVJztNfOaVJI/dmjVed7Bgcen9aKqEEJW2TNO2hWyYrIxY+WT+FY1TUhb6fPdJysPf3to+PNejquku7lLqGZ0wp54HOBVY686gvLO0sDpk8KSPc+8pQOGRVORz25ZeeDXXcjjZnCrlngrsvXD3DEJpvtZjJVg5/dn54bPx58uwpUTq15Y6ndmW6ub+1uMAyCPZIhJH8JLKRgY4OfnSoU39LOI/DvGo2Ed/bNFJkEjhh3Fc4k6B1Sz1W2vYJLWWO3kLln4fHzx3rqVDyKlsojN9Xsr13zgulcHJbKxl09UlLYDP72O3/AJ2rdXUI7C8hu3t1DwswZhxwR2/OugzaXYzHMtpCxznlBVc1zoaHUNxtbxrcsclWXev5is9aK2vDT4NJa+qacZo3mubS7dBHLGZkHiEDBYZ4yR8hW+mx12s0bqeME54qlSdCa3D+mtNWtzMFA4iKbsduc+nFfaHT+toJQv6i6KP3jKSfoGGfvrQU5RWZIzpRi34Ms82k2bXC3K/opFILFDgPt7bvUDP4CqsdRgN1PHDNM8of9I6hRlhx2+leOpYOtdS032OzskhLYDzpcBXPyGcD6n4VFw9G9Y3Frt1CayllXaIppXzLGB3G4AbgeRhs981VvUrY4ht/pPS4w3m8m/q+r2w097a81C7tB3MsY2sOx4YA+lR02v2osohDOs1vOcm7X/FI8mXHBHHzrdH2eaxeQeHf31qvHJVS34f3resPszjt7YW82ouVLq7tEm05APC5zjOarR018liTfwmldRF5iULUhcahOAz+zWaNkuTgsRzuFeWiudV1KKX9ZnhQhIysZwQT7x4GM/0rsNr0doluysbTxmXsZnL4+41Mx20MQAjjVQO2BVyvSdKxkhs1ab2RzqDoOyiu7w3aeOJJN8ROcKp8v5fdWK6VsXOcClXOiPwqdyX0wrE9690pXbOBSlK8ANYpSgGKUpQGaUpQClKUBgmlKV6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914400" y="381000"/>
            <a:ext cx="7620000" cy="3693319"/>
          </a:xfrm>
          <a:prstGeom prst="rect">
            <a:avLst/>
          </a:prstGeom>
          <a:noFill/>
        </p:spPr>
        <p:txBody>
          <a:bodyPr wrap="square" rtlCol="0">
            <a:spAutoFit/>
          </a:bodyPr>
          <a:lstStyle/>
          <a:p>
            <a:r>
              <a:rPr lang="en-US" sz="2400" dirty="0" smtClean="0">
                <a:solidFill>
                  <a:srgbClr val="00B050"/>
                </a:solidFill>
              </a:rPr>
              <a:t>Consumers require not only improved taste but also be attractive, safe and healthy.</a:t>
            </a:r>
          </a:p>
          <a:p>
            <a:pPr algn="just">
              <a:buNone/>
            </a:pPr>
            <a:r>
              <a:rPr lang="en-US" sz="2400" dirty="0" smtClean="0"/>
              <a:t>alteration of the fatty acid and       cholesterol levels in meat.</a:t>
            </a:r>
          </a:p>
          <a:p>
            <a:pPr algn="just">
              <a:buNone/>
            </a:pPr>
            <a:r>
              <a:rPr lang="en-US" sz="2400" dirty="0" smtClean="0"/>
              <a:t> -addition of natural extracts with antioxidant properties, limiting sodium chloride, incorporation of dietary fibers etc</a:t>
            </a:r>
          </a:p>
          <a:p>
            <a:endParaRPr lang="en-US" sz="2400" dirty="0" smtClean="0">
              <a:solidFill>
                <a:srgbClr val="00B050"/>
              </a:solidFill>
            </a:endParaRPr>
          </a:p>
          <a:p>
            <a:endParaRPr lang="en-US" sz="2400" dirty="0" smtClean="0">
              <a:solidFill>
                <a:srgbClr val="00B050"/>
              </a:solidFill>
            </a:endParaRPr>
          </a:p>
          <a:p>
            <a:endParaRPr lang="en-US" sz="2400" dirty="0" smtClean="0">
              <a:solidFill>
                <a:srgbClr val="00B050"/>
              </a:solidFill>
            </a:endParaRP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ww.amazing-glutathione.com/images/what-are-free-radicals.gif"/>
          <p:cNvPicPr>
            <a:picLocks noGrp="1"/>
          </p:cNvPicPr>
          <p:nvPr>
            <p:ph idx="4294967295"/>
          </p:nvPr>
        </p:nvPicPr>
        <p:blipFill>
          <a:blip r:embed="rId2" cstate="print"/>
          <a:srcRect/>
          <a:stretch>
            <a:fillRect/>
          </a:stretch>
        </p:blipFill>
        <p:spPr bwMode="auto">
          <a:xfrm>
            <a:off x="1143000" y="533400"/>
            <a:ext cx="6172200" cy="4114800"/>
          </a:xfrm>
          <a:prstGeom prst="rect">
            <a:avLst/>
          </a:prstGeom>
          <a:noFill/>
          <a:ln w="9525">
            <a:noFill/>
            <a:miter lim="800000"/>
            <a:headEnd/>
            <a:tailEnd/>
          </a:ln>
        </p:spPr>
      </p:pic>
      <p:sp>
        <p:nvSpPr>
          <p:cNvPr id="6" name="TextBox 5"/>
          <p:cNvSpPr txBox="1"/>
          <p:nvPr/>
        </p:nvSpPr>
        <p:spPr>
          <a:xfrm>
            <a:off x="1295400" y="5334000"/>
            <a:ext cx="7010400" cy="923330"/>
          </a:xfrm>
          <a:prstGeom prst="rect">
            <a:avLst/>
          </a:prstGeom>
          <a:noFill/>
        </p:spPr>
        <p:txBody>
          <a:bodyPr wrap="square" rtlCol="0">
            <a:spAutoFit/>
          </a:bodyPr>
          <a:lstStyle/>
          <a:p>
            <a:pPr algn="just"/>
            <a:r>
              <a:rPr lang="en-US" dirty="0" smtClean="0"/>
              <a:t>Excess free radical production is cause of  the pathogenesis of diseases like atherosclerosis, carcinogenesis, diabetes, cataract and accelerated ageing  and some degenerative diseases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effects-of-free-radicals-on-skin-and-how-they-form.jpg"/>
          <p:cNvPicPr>
            <a:picLocks noGrp="1" noChangeAspect="1"/>
          </p:cNvPicPr>
          <p:nvPr>
            <p:ph idx="4294967295"/>
          </p:nvPr>
        </p:nvPicPr>
        <p:blipFill>
          <a:blip r:embed="rId2"/>
          <a:stretch>
            <a:fillRect/>
          </a:stretch>
        </p:blipFill>
        <p:spPr>
          <a:xfrm>
            <a:off x="1219200" y="838200"/>
            <a:ext cx="7010400" cy="510381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t>Mechanism for the formation of free radicals</a:t>
            </a:r>
            <a:r>
              <a:rPr lang="en-US" sz="3200" dirty="0" smtClean="0"/>
              <a:t/>
            </a:r>
            <a:br>
              <a:rPr lang="en-US" sz="3200" dirty="0" smtClean="0"/>
            </a:b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t>Free radicals can be formed by three ways -</a:t>
            </a:r>
          </a:p>
          <a:p>
            <a:r>
              <a:rPr lang="en-US" dirty="0" smtClean="0">
                <a:solidFill>
                  <a:srgbClr val="FFC000"/>
                </a:solidFill>
              </a:rPr>
              <a:t>By </a:t>
            </a:r>
            <a:r>
              <a:rPr lang="en-US" dirty="0" err="1" smtClean="0">
                <a:solidFill>
                  <a:srgbClr val="FFC000"/>
                </a:solidFill>
              </a:rPr>
              <a:t>homolytic</a:t>
            </a:r>
            <a:r>
              <a:rPr lang="en-US" dirty="0" smtClean="0">
                <a:solidFill>
                  <a:srgbClr val="FFC000"/>
                </a:solidFill>
              </a:rPr>
              <a:t> cleavage of covalent bond of normal molecule, with each fragment retaining</a:t>
            </a:r>
          </a:p>
          <a:p>
            <a:r>
              <a:rPr lang="en-US" dirty="0" smtClean="0"/>
              <a:t>one of paired electrons.</a:t>
            </a:r>
          </a:p>
          <a:p>
            <a:pPr>
              <a:buNone/>
            </a:pPr>
            <a:r>
              <a:rPr lang="en-US" dirty="0" smtClean="0"/>
              <a:t>                  X : Y                                      X* +      Y*</a:t>
            </a:r>
          </a:p>
          <a:p>
            <a:pPr>
              <a:buNone/>
            </a:pPr>
            <a:r>
              <a:rPr lang="en-US" dirty="0" smtClean="0"/>
              <a:t>    </a:t>
            </a:r>
            <a:r>
              <a:rPr lang="en-US" dirty="0" smtClean="0">
                <a:solidFill>
                  <a:srgbClr val="00B0F0"/>
                </a:solidFill>
              </a:rPr>
              <a:t>By the loss of single electron from normal molecule.</a:t>
            </a:r>
          </a:p>
          <a:p>
            <a:r>
              <a:rPr lang="en-US" b="1" dirty="0" smtClean="0"/>
              <a:t>                X : Y                                        X</a:t>
            </a:r>
            <a:r>
              <a:rPr lang="en-US" b="1" baseline="30000" dirty="0" smtClean="0"/>
              <a:t>+ </a:t>
            </a:r>
            <a:r>
              <a:rPr lang="en-US" b="1" dirty="0" smtClean="0"/>
              <a:t>+ Y</a:t>
            </a:r>
            <a:r>
              <a:rPr lang="en-US" b="1" baseline="30000" dirty="0" smtClean="0"/>
              <a:t>-</a:t>
            </a:r>
            <a:endParaRPr lang="en-US" dirty="0" smtClean="0"/>
          </a:p>
          <a:p>
            <a:r>
              <a:rPr lang="en-US" dirty="0" smtClean="0">
                <a:solidFill>
                  <a:srgbClr val="00B050"/>
                </a:solidFill>
              </a:rPr>
              <a:t>By addition of single electron to normal molecule</a:t>
            </a:r>
            <a:r>
              <a:rPr lang="en-US" dirty="0" smtClean="0"/>
              <a:t>.</a:t>
            </a:r>
          </a:p>
          <a:p>
            <a:r>
              <a:rPr lang="en-US" b="1" dirty="0" smtClean="0"/>
              <a:t>                X + e-                                            X</a:t>
            </a:r>
            <a:r>
              <a:rPr lang="en-US" b="1" baseline="30000" dirty="0" smtClean="0"/>
              <a:t>-</a:t>
            </a:r>
            <a:endParaRPr lang="en-US" dirty="0" smtClean="0"/>
          </a:p>
          <a:p>
            <a:endParaRPr lang="en-US" dirty="0"/>
          </a:p>
        </p:txBody>
      </p:sp>
      <p:cxnSp>
        <p:nvCxnSpPr>
          <p:cNvPr id="5" name="Straight Arrow Connector 4"/>
          <p:cNvCxnSpPr/>
          <p:nvPr/>
        </p:nvCxnSpPr>
        <p:spPr>
          <a:xfrm>
            <a:off x="3505200" y="3581400"/>
            <a:ext cx="1371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733800" y="4724400"/>
            <a:ext cx="1524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733800" y="6096000"/>
            <a:ext cx="2133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a:stretch>
            <a:fillRect/>
          </a:stretch>
        </p:blipFill>
        <p:spPr bwMode="auto">
          <a:xfrm>
            <a:off x="1828800" y="838200"/>
            <a:ext cx="4752975" cy="4686300"/>
          </a:xfrm>
          <a:prstGeom prst="rect">
            <a:avLst/>
          </a:prstGeom>
          <a:noFill/>
          <a:ln w="9525">
            <a:noFill/>
            <a:miter lim="800000"/>
            <a:headEnd/>
            <a:tailEnd/>
          </a:ln>
        </p:spPr>
      </p:pic>
      <p:sp>
        <p:nvSpPr>
          <p:cNvPr id="5" name="Rectangle 4"/>
          <p:cNvSpPr/>
          <p:nvPr/>
        </p:nvSpPr>
        <p:spPr>
          <a:xfrm>
            <a:off x="1447800" y="152400"/>
            <a:ext cx="5715000" cy="584775"/>
          </a:xfrm>
          <a:prstGeom prst="rect">
            <a:avLst/>
          </a:prstGeom>
        </p:spPr>
        <p:txBody>
          <a:bodyPr wrap="square">
            <a:spAutoFit/>
          </a:bodyPr>
          <a:lstStyle/>
          <a:p>
            <a:r>
              <a:rPr lang="en-US" sz="3200" b="1" dirty="0" smtClean="0">
                <a:solidFill>
                  <a:srgbClr val="00B0F0"/>
                </a:solidFill>
              </a:rPr>
              <a:t>        Free Radical Oxidation</a:t>
            </a:r>
            <a:endParaRPr lang="en-US" sz="3200" b="1" dirty="0">
              <a:solidFill>
                <a:srgbClr val="00B0F0"/>
              </a:solidFill>
            </a:endParaRPr>
          </a:p>
        </p:txBody>
      </p:sp>
      <p:sp>
        <p:nvSpPr>
          <p:cNvPr id="6" name="Rectangle 5"/>
          <p:cNvSpPr/>
          <p:nvPr/>
        </p:nvSpPr>
        <p:spPr>
          <a:xfrm>
            <a:off x="0" y="2819400"/>
            <a:ext cx="2438400" cy="1569660"/>
          </a:xfrm>
          <a:prstGeom prst="rect">
            <a:avLst/>
          </a:prstGeom>
        </p:spPr>
        <p:txBody>
          <a:bodyPr wrap="square">
            <a:spAutoFit/>
          </a:bodyPr>
          <a:lstStyle/>
          <a:p>
            <a:r>
              <a:rPr lang="en-US" sz="2400" b="1" dirty="0" smtClean="0">
                <a:solidFill>
                  <a:srgbClr val="00B0F0"/>
                </a:solidFill>
              </a:rPr>
              <a:t>Stable  antioxidant</a:t>
            </a:r>
          </a:p>
          <a:p>
            <a:r>
              <a:rPr lang="en-US" sz="2400" b="1" dirty="0" smtClean="0">
                <a:solidFill>
                  <a:srgbClr val="00B0F0"/>
                </a:solidFill>
              </a:rPr>
              <a:t>radical breaks the cycle</a:t>
            </a:r>
            <a:endParaRPr lang="en-US" sz="2400" b="1" dirty="0">
              <a:solidFill>
                <a:srgbClr val="00B0F0"/>
              </a:solidFill>
            </a:endParaRPr>
          </a:p>
        </p:txBody>
      </p:sp>
      <p:sp>
        <p:nvSpPr>
          <p:cNvPr id="7" name="Rectangle 6"/>
          <p:cNvSpPr/>
          <p:nvPr/>
        </p:nvSpPr>
        <p:spPr>
          <a:xfrm>
            <a:off x="6248400" y="3200400"/>
            <a:ext cx="2667000" cy="830997"/>
          </a:xfrm>
          <a:prstGeom prst="rect">
            <a:avLst/>
          </a:prstGeom>
        </p:spPr>
        <p:txBody>
          <a:bodyPr wrap="square">
            <a:spAutoFit/>
          </a:bodyPr>
          <a:lstStyle/>
          <a:p>
            <a:r>
              <a:rPr lang="en-US" sz="2400" b="1" dirty="0" smtClean="0">
                <a:solidFill>
                  <a:srgbClr val="00B0F0"/>
                </a:solidFill>
              </a:rPr>
              <a:t>(unstable </a:t>
            </a:r>
            <a:r>
              <a:rPr lang="en-US" sz="2400" b="1" dirty="0" err="1" smtClean="0">
                <a:solidFill>
                  <a:srgbClr val="00B0F0"/>
                </a:solidFill>
              </a:rPr>
              <a:t>peroxyl</a:t>
            </a:r>
            <a:r>
              <a:rPr lang="en-US" sz="2400" b="1" dirty="0" smtClean="0">
                <a:solidFill>
                  <a:srgbClr val="00B0F0"/>
                </a:solidFill>
              </a:rPr>
              <a:t> radical)</a:t>
            </a:r>
            <a:endParaRPr lang="en-US" sz="2400" b="1" dirty="0">
              <a:solidFill>
                <a:srgbClr val="00B0F0"/>
              </a:solidFill>
            </a:endParaRPr>
          </a:p>
        </p:txBody>
      </p:sp>
      <p:sp>
        <p:nvSpPr>
          <p:cNvPr id="8" name="Explosion 2 7"/>
          <p:cNvSpPr/>
          <p:nvPr/>
        </p:nvSpPr>
        <p:spPr>
          <a:xfrm>
            <a:off x="2286000" y="2895600"/>
            <a:ext cx="914400" cy="914400"/>
          </a:xfrm>
          <a:prstGeom prst="irregularSeal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981200" y="5791200"/>
            <a:ext cx="4572000" cy="923330"/>
          </a:xfrm>
          <a:prstGeom prst="rect">
            <a:avLst/>
          </a:prstGeom>
        </p:spPr>
        <p:txBody>
          <a:bodyPr wrap="square">
            <a:spAutoFit/>
          </a:bodyPr>
          <a:lstStyle/>
          <a:p>
            <a:r>
              <a:rPr lang="en-US" b="1" dirty="0" err="1" smtClean="0"/>
              <a:t>Aldehydes</a:t>
            </a:r>
            <a:r>
              <a:rPr lang="en-US" b="1" dirty="0" smtClean="0"/>
              <a:t>, organic acids, alcohols, </a:t>
            </a:r>
            <a:r>
              <a:rPr lang="en-US" b="1" dirty="0" err="1" smtClean="0"/>
              <a:t>ketones</a:t>
            </a:r>
            <a:endParaRPr lang="en-US" b="1" dirty="0" smtClean="0"/>
          </a:p>
          <a:p>
            <a:r>
              <a:rPr lang="en-US" dirty="0" smtClean="0"/>
              <a:t>(</a:t>
            </a:r>
            <a:r>
              <a:rPr lang="en-US" dirty="0" err="1" smtClean="0"/>
              <a:t>hydroperoxide</a:t>
            </a:r>
            <a:r>
              <a:rPr lang="en-US" dirty="0" smtClean="0"/>
              <a:t> breakdown products contribute off flavors)</a:t>
            </a:r>
            <a:endParaRPr lang="en-US" dirty="0"/>
          </a:p>
        </p:txBody>
      </p:sp>
      <p:sp>
        <p:nvSpPr>
          <p:cNvPr id="10" name="Down Arrow 9"/>
          <p:cNvSpPr/>
          <p:nvPr/>
        </p:nvSpPr>
        <p:spPr>
          <a:xfrm>
            <a:off x="4495800" y="5410200"/>
            <a:ext cx="484632"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821</TotalTime>
  <Words>2537</Words>
  <Application>Microsoft Office PowerPoint</Application>
  <PresentationFormat>On-screen Show (4:3)</PresentationFormat>
  <Paragraphs>266</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Metro</vt:lpstr>
      <vt:lpstr>Incorporation of antioxidants and dietary fiber   </vt:lpstr>
      <vt:lpstr>Meat</vt:lpstr>
      <vt:lpstr> Criticism of  Meat</vt:lpstr>
      <vt:lpstr>Slide 4</vt:lpstr>
      <vt:lpstr>Slide 5</vt:lpstr>
      <vt:lpstr>Slide 6</vt:lpstr>
      <vt:lpstr>Slide 7</vt:lpstr>
      <vt:lpstr>Mechanism for the formation of free radicals </vt:lpstr>
      <vt:lpstr>Slide 9</vt:lpstr>
      <vt:lpstr>Antioxidants </vt:lpstr>
      <vt:lpstr>Antioxidant</vt:lpstr>
      <vt:lpstr>Natural antioxidants</vt:lpstr>
      <vt:lpstr>Synthetic antioxidants </vt:lpstr>
      <vt:lpstr>Types and sources of Natural antioxidant</vt:lpstr>
      <vt:lpstr>Antioxidant defense system </vt:lpstr>
      <vt:lpstr>Mechanism of action of antioxidants </vt:lpstr>
      <vt:lpstr>Three major levels of antioxidant defense in the cell</vt:lpstr>
      <vt:lpstr>Levels of antioxidant defense in the cell</vt:lpstr>
      <vt:lpstr>………..Pathways and biological effects of natural antioxidants</vt:lpstr>
      <vt:lpstr> Function of antioxidant</vt:lpstr>
      <vt:lpstr>Antioxidants in Human health </vt:lpstr>
      <vt:lpstr>…….Antioxidants in Human health</vt:lpstr>
      <vt:lpstr>………Antioxidants in Human health </vt:lpstr>
      <vt:lpstr>Care before addition in new food</vt:lpstr>
      <vt:lpstr>Natural extracts with antioxidant properties </vt:lpstr>
      <vt:lpstr>………….Natural extracts with antioxidant properties</vt:lpstr>
      <vt:lpstr>………….Natural extracts with antioxidant properties</vt:lpstr>
      <vt:lpstr>Dietary fibres in meat products </vt:lpstr>
      <vt:lpstr>…….Dietary fibres in meat products</vt:lpstr>
      <vt:lpstr>…….Dietary fibres in meat products</vt:lpstr>
      <vt:lpstr>…….Dietary fibres in meat products</vt:lpstr>
      <vt:lpstr>…….Dietary fibres in meat products</vt:lpstr>
      <vt:lpstr>…….Dietary fibres in meat products</vt:lpstr>
      <vt:lpstr>…….Dietary fibres in meat products</vt:lpstr>
      <vt:lpstr>Dietary fibers in human health </vt:lpstr>
      <vt:lpstr>……….Dietary fibers in human health </vt:lpstr>
      <vt:lpstr>  …….Dietary fibers in human health</vt:lpstr>
      <vt:lpstr> …….Dietary fibers in human health</vt:lpstr>
      <vt:lpstr> …….Dietary fibers in human health</vt:lpstr>
      <vt:lpstr>Slide 40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Incorporation of antioxidants and dietary fibre in meat products for health improvements</dc:title>
  <dc:creator>dr.divyasharma</dc:creator>
  <cp:lastModifiedBy>Dr. Divya Sharma</cp:lastModifiedBy>
  <cp:revision>111</cp:revision>
  <dcterms:created xsi:type="dcterms:W3CDTF">2013-01-18T09:29:14Z</dcterms:created>
  <dcterms:modified xsi:type="dcterms:W3CDTF">2013-11-12T11:11:43Z</dcterms:modified>
</cp:coreProperties>
</file>